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media1.mp4" ContentType="video/unknown"/>
  <Override PartName="/ppt/media/image2.jpeg" ContentType="image/jpeg"/>
  <Override PartName="/ppt/media/image3.jpeg" ContentType="image/jpeg"/>
  <Override PartName="/ppt/media/media2.mp4" ContentType="video/unknown"/>
  <Override PartName="/ppt/media/image4.jpeg" ContentType="image/jpeg"/>
  <Override PartName="/ppt/media/media3.mp4" ContentType="video/unknown"/>
  <Override PartName="/ppt/media/image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quarter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14400" y="138112"/>
            <a:ext cx="16459200" cy="2262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14400" y="2400300"/>
            <a:ext cx="16459200" cy="788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16.png"/><Relationship Id="rId6" Type="http://schemas.openxmlformats.org/officeDocument/2006/relationships/image" Target="../media/image3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3" Type="http://schemas.microsoft.com/office/2007/relationships/media" Target="../media/media2.mp4"/><Relationship Id="rId4" Type="http://schemas.openxmlformats.org/officeDocument/2006/relationships/image" Target="../media/image4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3" Type="http://schemas.microsoft.com/office/2007/relationships/media" Target="../media/media3.mp4"/><Relationship Id="rId4" Type="http://schemas.openxmlformats.org/officeDocument/2006/relationships/image" Target="../media/image5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2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8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Freeform 3"/>
          <p:cNvSpPr/>
          <p:nvPr/>
        </p:nvSpPr>
        <p:spPr>
          <a:xfrm>
            <a:off x="6896" y="6905928"/>
            <a:ext cx="18281104" cy="143947"/>
          </a:xfrm>
          <a:prstGeom prst="rect">
            <a:avLst/>
          </a:prstGeom>
          <a:solidFill>
            <a:srgbClr val="004AAD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5" name="TextBox 5"/>
          <p:cNvSpPr txBox="1"/>
          <p:nvPr/>
        </p:nvSpPr>
        <p:spPr>
          <a:xfrm>
            <a:off x="801482" y="1576129"/>
            <a:ext cx="16685036" cy="3665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22400"/>
              </a:lnSpc>
              <a:defRPr b="1" spc="-186" sz="10900">
                <a:solidFill>
                  <a:srgbClr val="333652"/>
                </a:solidFill>
                <a:latin typeface="Inter Bold"/>
                <a:ea typeface="Inter Bold"/>
                <a:cs typeface="Inter Bold"/>
                <a:sym typeface="Inter Bold"/>
              </a:defRPr>
            </a:pPr>
            <a:r>
              <a:rPr>
                <a:latin typeface="Garet Bold"/>
                <a:ea typeface="Garet Bold"/>
                <a:cs typeface="Garet Bold"/>
                <a:sym typeface="Garet Bold"/>
              </a:rPr>
              <a:t>影像辨識應用於無人商店</a:t>
            </a:r>
          </a:p>
          <a:p>
            <a:pPr algn="ctr">
              <a:lnSpc>
                <a:spcPts val="6700"/>
              </a:lnSpc>
              <a:defRPr b="1" spc="-81" sz="4800">
                <a:solidFill>
                  <a:srgbClr val="333652"/>
                </a:solidFill>
                <a:latin typeface="Inter Bold"/>
                <a:ea typeface="Inter Bold"/>
                <a:cs typeface="Inter Bold"/>
                <a:sym typeface="Inter Bold"/>
              </a:defRPr>
            </a:pPr>
            <a:r>
              <a:t>IMAGE RECOGNITION APPLIED IN UNMANNED STORES</a:t>
            </a:r>
          </a:p>
        </p:txBody>
      </p:sp>
      <p:sp>
        <p:nvSpPr>
          <p:cNvPr id="96" name="TextBox 6"/>
          <p:cNvSpPr txBox="1"/>
          <p:nvPr/>
        </p:nvSpPr>
        <p:spPr>
          <a:xfrm>
            <a:off x="14519420" y="9032513"/>
            <a:ext cx="3186616" cy="499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600"/>
              </a:lnSpc>
              <a:defRPr b="1" sz="3100">
                <a:solidFill>
                  <a:srgbClr val="333652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STAT 4B 劉宸宇</a:t>
            </a:r>
          </a:p>
        </p:txBody>
      </p:sp>
      <p:sp>
        <p:nvSpPr>
          <p:cNvPr id="97" name="TextBox 7"/>
          <p:cNvSpPr txBox="1"/>
          <p:nvPr/>
        </p:nvSpPr>
        <p:spPr>
          <a:xfrm>
            <a:off x="1028699" y="7354899"/>
            <a:ext cx="10353776" cy="1530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4100"/>
              </a:lnSpc>
              <a:defRPr b="1" spc="178" sz="2500">
                <a:solidFill>
                  <a:srgbClr val="333652"/>
                </a:solidFill>
                <a:latin typeface="Inter Bold"/>
                <a:ea typeface="Inter Bold"/>
                <a:cs typeface="Inter Bold"/>
                <a:sym typeface="Inter Bold"/>
              </a:defRPr>
            </a:pPr>
            <a:r>
              <a:t>Key Words: </a:t>
            </a:r>
          </a:p>
          <a:p>
            <a:pPr>
              <a:lnSpc>
                <a:spcPts val="4100"/>
              </a:lnSpc>
              <a:defRPr b="1" spc="178" sz="2500">
                <a:solidFill>
                  <a:srgbClr val="333652"/>
                </a:solidFill>
                <a:latin typeface="Inter Bold"/>
                <a:ea typeface="Inter Bold"/>
                <a:cs typeface="Inter Bold"/>
                <a:sym typeface="Inter Bold"/>
              </a:defRPr>
            </a:pPr>
            <a:r>
              <a:t>        Face Recognition, Object Detection, YoloV8, </a:t>
            </a:r>
          </a:p>
          <a:p>
            <a:pPr>
              <a:lnSpc>
                <a:spcPts val="4100"/>
              </a:lnSpc>
              <a:defRPr b="1" spc="178" sz="2500">
                <a:solidFill>
                  <a:srgbClr val="333652"/>
                </a:solidFill>
                <a:latin typeface="Inter Bold"/>
                <a:ea typeface="Inter Bold"/>
                <a:cs typeface="Inter Bold"/>
                <a:sym typeface="Inter Bold"/>
              </a:defRPr>
            </a:pPr>
            <a:r>
              <a:t>        Google Cloud, BigQuery,  Edge Computing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8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Freeform 3"/>
          <p:cNvSpPr/>
          <p:nvPr/>
        </p:nvSpPr>
        <p:spPr>
          <a:xfrm>
            <a:off x="0" y="0"/>
            <a:ext cx="18287996" cy="1202306"/>
          </a:xfrm>
          <a:prstGeom prst="rect">
            <a:avLst/>
          </a:prstGeom>
          <a:solidFill>
            <a:srgbClr val="1D213B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28" name="Freeform 5"/>
          <p:cNvSpPr/>
          <p:nvPr/>
        </p:nvSpPr>
        <p:spPr>
          <a:xfrm>
            <a:off x="6287420" y="6002878"/>
            <a:ext cx="3801048" cy="428412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cap="sq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29" name="Freeform 6"/>
          <p:cNvSpPr/>
          <p:nvPr/>
        </p:nvSpPr>
        <p:spPr>
          <a:xfrm>
            <a:off x="6220197" y="1368012"/>
            <a:ext cx="3801048" cy="426830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cap="sq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30" name="Freeform 7"/>
          <p:cNvSpPr/>
          <p:nvPr/>
        </p:nvSpPr>
        <p:spPr>
          <a:xfrm>
            <a:off x="12234877" y="2594575"/>
            <a:ext cx="5751451" cy="50978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cap="sq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31" name="AutoShape 8"/>
          <p:cNvSpPr/>
          <p:nvPr/>
        </p:nvSpPr>
        <p:spPr>
          <a:xfrm flipV="1">
            <a:off x="4361048" y="3502163"/>
            <a:ext cx="1859149" cy="2240183"/>
          </a:xfrm>
          <a:prstGeom prst="line">
            <a:avLst/>
          </a:prstGeom>
          <a:ln w="38100">
            <a:solidFill>
              <a:srgbClr val="004AAD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32" name="AutoShape 9"/>
          <p:cNvSpPr/>
          <p:nvPr/>
        </p:nvSpPr>
        <p:spPr>
          <a:xfrm>
            <a:off x="4361048" y="5742344"/>
            <a:ext cx="1926373" cy="2402595"/>
          </a:xfrm>
          <a:prstGeom prst="line">
            <a:avLst/>
          </a:prstGeom>
          <a:ln w="38100">
            <a:solidFill>
              <a:srgbClr val="004AAD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33" name="AutoShape 10"/>
          <p:cNvSpPr/>
          <p:nvPr/>
        </p:nvSpPr>
        <p:spPr>
          <a:xfrm>
            <a:off x="10021244" y="3502162"/>
            <a:ext cx="2213633" cy="1641338"/>
          </a:xfrm>
          <a:prstGeom prst="line">
            <a:avLst/>
          </a:prstGeom>
          <a:ln w="38100">
            <a:solidFill>
              <a:srgbClr val="004AAD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34" name="Freeform 11"/>
          <p:cNvSpPr/>
          <p:nvPr/>
        </p:nvSpPr>
        <p:spPr>
          <a:xfrm>
            <a:off x="572595" y="3600284"/>
            <a:ext cx="3788454" cy="428412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cap="sq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35" name="Freeform 13"/>
          <p:cNvSpPr/>
          <p:nvPr/>
        </p:nvSpPr>
        <p:spPr>
          <a:xfrm>
            <a:off x="6529236" y="4511109"/>
            <a:ext cx="3186284" cy="1042642"/>
          </a:xfrm>
          <a:prstGeom prst="rect">
            <a:avLst/>
          </a:prstGeom>
          <a:solidFill>
            <a:srgbClr val="000000">
              <a:alpha val="0"/>
            </a:srgbClr>
          </a:solidFill>
          <a:ln w="38100" cap="sq">
            <a:solidFill>
              <a:srgbClr val="33365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36" name="TextBox 15"/>
          <p:cNvSpPr txBox="1"/>
          <p:nvPr/>
        </p:nvSpPr>
        <p:spPr>
          <a:xfrm>
            <a:off x="4605685" y="55179"/>
            <a:ext cx="9069732" cy="864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7300"/>
              </a:lnSpc>
              <a:defRPr b="1" spc="579" sz="4200">
                <a:solidFill>
                  <a:srgbClr val="FAD02C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Login</a:t>
            </a:r>
          </a:p>
        </p:txBody>
      </p:sp>
      <p:sp>
        <p:nvSpPr>
          <p:cNvPr id="337" name="TextBox 16"/>
          <p:cNvSpPr txBox="1"/>
          <p:nvPr/>
        </p:nvSpPr>
        <p:spPr>
          <a:xfrm>
            <a:off x="10307611" y="1497755"/>
            <a:ext cx="3877224" cy="780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just">
              <a:lnSpc>
                <a:spcPts val="3000"/>
              </a:lnSpc>
              <a:defRPr b="1" sz="2200">
                <a:solidFill>
                  <a:srgbClr val="333652"/>
                </a:solidFill>
                <a:latin typeface="Inter Bold"/>
                <a:ea typeface="Inter Bold"/>
                <a:cs typeface="Inter Bold"/>
                <a:sym typeface="Inter Bold"/>
              </a:defRPr>
            </a:pPr>
            <a:r>
              <a:t>若辨識成功，顯示使用者資訊</a:t>
            </a:r>
          </a:p>
          <a:p>
            <a:pPr algn="just">
              <a:lnSpc>
                <a:spcPts val="3000"/>
              </a:lnSpc>
              <a:defRPr b="1" sz="2200">
                <a:solidFill>
                  <a:srgbClr val="333652"/>
                </a:solidFill>
                <a:latin typeface="Inter Bold"/>
                <a:ea typeface="Inter Bold"/>
                <a:cs typeface="Inter Bold"/>
                <a:sym typeface="Inter Bold"/>
              </a:defRPr>
            </a:pPr>
            <a:r>
              <a:t>並自動填入帳號及密碼</a:t>
            </a:r>
          </a:p>
        </p:txBody>
      </p:sp>
      <p:sp>
        <p:nvSpPr>
          <p:cNvPr id="338" name="TextBox 17"/>
          <p:cNvSpPr txBox="1"/>
          <p:nvPr/>
        </p:nvSpPr>
        <p:spPr>
          <a:xfrm>
            <a:off x="10307611" y="8857615"/>
            <a:ext cx="2841344" cy="78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just">
              <a:lnSpc>
                <a:spcPts val="3000"/>
              </a:lnSpc>
              <a:defRPr b="1" sz="2200">
                <a:solidFill>
                  <a:srgbClr val="333652"/>
                </a:solidFill>
                <a:latin typeface="Inter Bold"/>
                <a:ea typeface="Inter Bold"/>
                <a:cs typeface="Inter Bold"/>
                <a:sym typeface="Inter Bold"/>
              </a:defRPr>
            </a:pPr>
            <a:r>
              <a:t>持續無法辨識使用者</a:t>
            </a:r>
          </a:p>
          <a:p>
            <a:pPr algn="just">
              <a:lnSpc>
                <a:spcPts val="3000"/>
              </a:lnSpc>
              <a:defRPr b="1" sz="2200">
                <a:solidFill>
                  <a:srgbClr val="333652"/>
                </a:solidFill>
                <a:latin typeface="Inter Bold"/>
                <a:ea typeface="Inter Bold"/>
                <a:cs typeface="Inter Bold"/>
                <a:sym typeface="Inter Bold"/>
              </a:defRPr>
            </a:pPr>
            <a:r>
              <a:t>則辨識失敗</a:t>
            </a:r>
          </a:p>
        </p:txBody>
      </p:sp>
      <p:sp>
        <p:nvSpPr>
          <p:cNvPr id="339" name="TextBox 18"/>
          <p:cNvSpPr txBox="1"/>
          <p:nvPr/>
        </p:nvSpPr>
        <p:spPr>
          <a:xfrm>
            <a:off x="792632" y="7987699"/>
            <a:ext cx="3348380" cy="780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3000"/>
              </a:lnSpc>
              <a:defRPr b="1" sz="2200">
                <a:solidFill>
                  <a:srgbClr val="333652"/>
                </a:solidFill>
                <a:latin typeface="Inter Bold"/>
                <a:ea typeface="Inter Bold"/>
                <a:cs typeface="Inter Bold"/>
                <a:sym typeface="Inter Bold"/>
              </a:defRPr>
            </a:pPr>
            <a:r>
              <a:t>偵測到臉部後</a:t>
            </a:r>
          </a:p>
          <a:p>
            <a:pPr algn="ctr">
              <a:lnSpc>
                <a:spcPts val="3000"/>
              </a:lnSpc>
              <a:defRPr b="1" sz="2200">
                <a:solidFill>
                  <a:srgbClr val="333652"/>
                </a:solidFill>
                <a:latin typeface="Inter Bold"/>
                <a:ea typeface="Inter Bold"/>
                <a:cs typeface="Inter Bold"/>
                <a:sym typeface="Inter Bold"/>
              </a:defRPr>
            </a:pPr>
            <a:r>
              <a:t>開始辨識階段</a:t>
            </a:r>
          </a:p>
        </p:txBody>
      </p:sp>
      <p:sp>
        <p:nvSpPr>
          <p:cNvPr id="340" name="TextBox 14"/>
          <p:cNvSpPr txBox="1"/>
          <p:nvPr/>
        </p:nvSpPr>
        <p:spPr>
          <a:xfrm>
            <a:off x="17336735" y="9559663"/>
            <a:ext cx="582127" cy="415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400"/>
              </a:lnSpc>
              <a:defRPr b="1" sz="2400"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7/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8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Freeform 3"/>
          <p:cNvSpPr/>
          <p:nvPr/>
        </p:nvSpPr>
        <p:spPr>
          <a:xfrm>
            <a:off x="0" y="-1"/>
            <a:ext cx="18287996" cy="1225464"/>
          </a:xfrm>
          <a:prstGeom prst="rect">
            <a:avLst/>
          </a:prstGeom>
          <a:solidFill>
            <a:srgbClr val="1D213B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43" name="Freeform 5"/>
          <p:cNvSpPr/>
          <p:nvPr/>
        </p:nvSpPr>
        <p:spPr>
          <a:xfrm>
            <a:off x="803062" y="3099636"/>
            <a:ext cx="3868155" cy="438066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cap="sq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44" name="Freeform 6"/>
          <p:cNvSpPr/>
          <p:nvPr/>
        </p:nvSpPr>
        <p:spPr>
          <a:xfrm>
            <a:off x="6024562" y="1866038"/>
            <a:ext cx="11863890" cy="68871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cap="sq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45" name="TextBox 7"/>
          <p:cNvSpPr txBox="1"/>
          <p:nvPr/>
        </p:nvSpPr>
        <p:spPr>
          <a:xfrm>
            <a:off x="4609134" y="66757"/>
            <a:ext cx="9069732" cy="864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7300"/>
              </a:lnSpc>
              <a:defRPr b="1" spc="579" sz="4200">
                <a:solidFill>
                  <a:srgbClr val="FAD02C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Create Account</a:t>
            </a:r>
          </a:p>
        </p:txBody>
      </p:sp>
      <p:sp>
        <p:nvSpPr>
          <p:cNvPr id="346" name="TextBox 8"/>
          <p:cNvSpPr txBox="1"/>
          <p:nvPr/>
        </p:nvSpPr>
        <p:spPr>
          <a:xfrm>
            <a:off x="1583024" y="7620020"/>
            <a:ext cx="2308231" cy="76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3000"/>
              </a:lnSpc>
              <a:defRPr sz="2100">
                <a:solidFill>
                  <a:srgbClr val="004AAD"/>
                </a:solidFill>
                <a:latin typeface="JetBrains Mono Bold"/>
                <a:ea typeface="JetBrains Mono Bold"/>
                <a:cs typeface="JetBrains Mono Bold"/>
                <a:sym typeface="JetBrains Mono Bold"/>
              </a:defRPr>
            </a:pPr>
            <a:r>
              <a:t>Recognition</a:t>
            </a:r>
          </a:p>
          <a:p>
            <a:pPr algn="ctr">
              <a:lnSpc>
                <a:spcPts val="3000"/>
              </a:lnSpc>
              <a:defRPr sz="2100">
                <a:solidFill>
                  <a:srgbClr val="004AAD"/>
                </a:solidFill>
                <a:latin typeface="JetBrains Mono Bold"/>
                <a:ea typeface="JetBrains Mono Bold"/>
                <a:cs typeface="JetBrains Mono Bold"/>
                <a:sym typeface="JetBrains Mono Bold"/>
              </a:defRPr>
            </a:pPr>
            <a:r>
              <a:t>Failure</a:t>
            </a:r>
          </a:p>
        </p:txBody>
      </p:sp>
      <p:sp>
        <p:nvSpPr>
          <p:cNvPr id="347" name="AutoShape 9"/>
          <p:cNvSpPr/>
          <p:nvPr/>
        </p:nvSpPr>
        <p:spPr>
          <a:xfrm flipV="1">
            <a:off x="5017708" y="5309017"/>
            <a:ext cx="791455" cy="1144"/>
          </a:xfrm>
          <a:prstGeom prst="line">
            <a:avLst/>
          </a:prstGeom>
          <a:ln w="38100">
            <a:solidFill>
              <a:srgbClr val="333652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48" name="TextBox 14"/>
          <p:cNvSpPr txBox="1"/>
          <p:nvPr/>
        </p:nvSpPr>
        <p:spPr>
          <a:xfrm>
            <a:off x="17336735" y="9559663"/>
            <a:ext cx="582127" cy="415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400"/>
              </a:lnSpc>
              <a:defRPr sz="2400"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8/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8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Freeform 3"/>
          <p:cNvSpPr/>
          <p:nvPr/>
        </p:nvSpPr>
        <p:spPr>
          <a:xfrm>
            <a:off x="0" y="-1"/>
            <a:ext cx="18287996" cy="1225464"/>
          </a:xfrm>
          <a:prstGeom prst="rect">
            <a:avLst/>
          </a:prstGeom>
          <a:solidFill>
            <a:srgbClr val="1D213B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51" name="Freeform 5"/>
          <p:cNvSpPr/>
          <p:nvPr/>
        </p:nvSpPr>
        <p:spPr>
          <a:xfrm>
            <a:off x="13408873" y="3009062"/>
            <a:ext cx="3878249" cy="438066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52" name="Freeform 6"/>
          <p:cNvSpPr/>
          <p:nvPr/>
        </p:nvSpPr>
        <p:spPr>
          <a:xfrm>
            <a:off x="4868429" y="4553451"/>
            <a:ext cx="1879463" cy="150357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53" name="AutoShape 7"/>
          <p:cNvSpPr/>
          <p:nvPr/>
        </p:nvSpPr>
        <p:spPr>
          <a:xfrm flipV="1">
            <a:off x="7146676" y="3559274"/>
            <a:ext cx="1979995" cy="935940"/>
          </a:xfrm>
          <a:prstGeom prst="line">
            <a:avLst/>
          </a:prstGeom>
          <a:ln w="38100">
            <a:solidFill>
              <a:srgbClr val="333652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54" name="AutoShape 8"/>
          <p:cNvSpPr/>
          <p:nvPr/>
        </p:nvSpPr>
        <p:spPr>
          <a:xfrm>
            <a:off x="7159838" y="5923112"/>
            <a:ext cx="1970923" cy="932176"/>
          </a:xfrm>
          <a:prstGeom prst="line">
            <a:avLst/>
          </a:prstGeom>
          <a:ln w="38100">
            <a:solidFill>
              <a:srgbClr val="333652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55" name="Freeform 9"/>
          <p:cNvSpPr/>
          <p:nvPr/>
        </p:nvSpPr>
        <p:spPr>
          <a:xfrm>
            <a:off x="9517246" y="2478311"/>
            <a:ext cx="1702942" cy="170294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56" name="Freeform 10"/>
          <p:cNvSpPr/>
          <p:nvPr/>
        </p:nvSpPr>
        <p:spPr>
          <a:xfrm>
            <a:off x="9517246" y="6163591"/>
            <a:ext cx="1702942" cy="1702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57" name="Freeform 11"/>
          <p:cNvSpPr/>
          <p:nvPr/>
        </p:nvSpPr>
        <p:spPr>
          <a:xfrm>
            <a:off x="963803" y="5595606"/>
            <a:ext cx="2314503" cy="2514003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cap="sq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58" name="TextBox 12"/>
          <p:cNvSpPr txBox="1"/>
          <p:nvPr/>
        </p:nvSpPr>
        <p:spPr>
          <a:xfrm>
            <a:off x="4609134" y="66757"/>
            <a:ext cx="9069732" cy="864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7300"/>
              </a:lnSpc>
              <a:defRPr b="1" spc="579" sz="4200">
                <a:solidFill>
                  <a:srgbClr val="FAD02C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Create Account</a:t>
            </a:r>
          </a:p>
        </p:txBody>
      </p:sp>
      <p:sp>
        <p:nvSpPr>
          <p:cNvPr id="359" name="TextBox 13"/>
          <p:cNvSpPr txBox="1"/>
          <p:nvPr/>
        </p:nvSpPr>
        <p:spPr>
          <a:xfrm>
            <a:off x="1051638" y="3312607"/>
            <a:ext cx="2108848" cy="1336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just">
              <a:lnSpc>
                <a:spcPts val="3500"/>
              </a:lnSpc>
              <a:defRPr sz="2400">
                <a:solidFill>
                  <a:srgbClr val="333652"/>
                </a:solidFill>
                <a:latin typeface="JetBrains Mono Bold"/>
                <a:ea typeface="JetBrains Mono Bold"/>
                <a:cs typeface="JetBrains Mono Bold"/>
                <a:sym typeface="JetBrains Mono Bold"/>
              </a:defRPr>
            </a:pPr>
            <a:r>
              <a:t>Email,</a:t>
            </a:r>
          </a:p>
          <a:p>
            <a:pPr algn="just">
              <a:lnSpc>
                <a:spcPts val="3500"/>
              </a:lnSpc>
              <a:defRPr sz="2400">
                <a:solidFill>
                  <a:srgbClr val="333652"/>
                </a:solidFill>
                <a:latin typeface="JetBrains Mono Bold"/>
                <a:ea typeface="JetBrains Mono Bold"/>
                <a:cs typeface="JetBrains Mono Bold"/>
                <a:sym typeface="JetBrains Mono Bold"/>
              </a:defRPr>
            </a:pPr>
            <a:r>
              <a:t>Username, </a:t>
            </a:r>
          </a:p>
          <a:p>
            <a:pPr algn="just">
              <a:lnSpc>
                <a:spcPts val="3500"/>
              </a:lnSpc>
              <a:defRPr sz="2400">
                <a:solidFill>
                  <a:srgbClr val="333652"/>
                </a:solidFill>
                <a:latin typeface="JetBrains Mono Bold"/>
                <a:ea typeface="JetBrains Mono Bold"/>
                <a:cs typeface="JetBrains Mono Bold"/>
                <a:sym typeface="JetBrains Mono Bold"/>
              </a:defRPr>
            </a:pPr>
            <a:r>
              <a:t>Password...</a:t>
            </a:r>
          </a:p>
        </p:txBody>
      </p:sp>
      <p:sp>
        <p:nvSpPr>
          <p:cNvPr id="360" name="TextBox 14"/>
          <p:cNvSpPr txBox="1"/>
          <p:nvPr/>
        </p:nvSpPr>
        <p:spPr>
          <a:xfrm rot="20082001">
            <a:off x="6891687" y="3328994"/>
            <a:ext cx="2064915" cy="436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400"/>
              </a:lnSpc>
              <a:defRPr sz="2400">
                <a:solidFill>
                  <a:srgbClr val="333652"/>
                </a:solidFill>
                <a:latin typeface="JetBrains Mono Bold"/>
                <a:ea typeface="JetBrains Mono Bold"/>
                <a:cs typeface="JetBrains Mono Bold"/>
                <a:sym typeface="JetBrains Mono Bold"/>
              </a:defRPr>
            </a:lvl1pPr>
          </a:lstStyle>
          <a:p>
            <a:pPr/>
            <a:r>
              <a:t>User’s Data</a:t>
            </a:r>
          </a:p>
        </p:txBody>
      </p:sp>
      <p:sp>
        <p:nvSpPr>
          <p:cNvPr id="361" name="TextBox 15"/>
          <p:cNvSpPr txBox="1"/>
          <p:nvPr/>
        </p:nvSpPr>
        <p:spPr>
          <a:xfrm>
            <a:off x="5526504" y="6233779"/>
            <a:ext cx="563315" cy="436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400"/>
              </a:lnSpc>
              <a:defRPr sz="2400">
                <a:solidFill>
                  <a:srgbClr val="004AAD"/>
                </a:solidFill>
                <a:latin typeface="JetBrains Mono Bold"/>
                <a:ea typeface="JetBrains Mono Bold"/>
                <a:cs typeface="JetBrains Mono Bold"/>
                <a:sym typeface="JetBrains Mono Bold"/>
              </a:defRPr>
            </a:lvl1pPr>
          </a:lstStyle>
          <a:p>
            <a:pPr/>
            <a:r>
              <a:t>App</a:t>
            </a:r>
          </a:p>
        </p:txBody>
      </p:sp>
      <p:sp>
        <p:nvSpPr>
          <p:cNvPr id="362" name="TextBox 16"/>
          <p:cNvSpPr txBox="1"/>
          <p:nvPr/>
        </p:nvSpPr>
        <p:spPr>
          <a:xfrm>
            <a:off x="9617729" y="4225925"/>
            <a:ext cx="1501975" cy="436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400"/>
              </a:lnSpc>
              <a:defRPr sz="2400">
                <a:solidFill>
                  <a:srgbClr val="004AAD"/>
                </a:solidFill>
                <a:latin typeface="JetBrains Mono Bold"/>
                <a:ea typeface="JetBrains Mono Bold"/>
                <a:cs typeface="JetBrains Mono Bold"/>
                <a:sym typeface="JetBrains Mono Bold"/>
              </a:defRPr>
            </a:lvl1pPr>
          </a:lstStyle>
          <a:p>
            <a:pPr/>
            <a:r>
              <a:t>DataBase</a:t>
            </a:r>
          </a:p>
        </p:txBody>
      </p:sp>
      <p:sp>
        <p:nvSpPr>
          <p:cNvPr id="363" name="TextBox 17"/>
          <p:cNvSpPr txBox="1"/>
          <p:nvPr/>
        </p:nvSpPr>
        <p:spPr>
          <a:xfrm>
            <a:off x="9358190" y="8041416"/>
            <a:ext cx="2021055" cy="436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400"/>
              </a:lnSpc>
              <a:defRPr sz="2400">
                <a:solidFill>
                  <a:srgbClr val="004AAD"/>
                </a:solidFill>
                <a:latin typeface="JetBrains Mono Bold"/>
                <a:ea typeface="JetBrains Mono Bold"/>
                <a:cs typeface="JetBrains Mono Bold"/>
                <a:sym typeface="JetBrains Mono Bold"/>
              </a:defRPr>
            </a:lvl1pPr>
          </a:lstStyle>
          <a:p>
            <a:pPr/>
            <a:r>
              <a:t>Face Recog</a:t>
            </a:r>
          </a:p>
        </p:txBody>
      </p:sp>
      <p:sp>
        <p:nvSpPr>
          <p:cNvPr id="364" name="TextBox 18"/>
          <p:cNvSpPr txBox="1"/>
          <p:nvPr/>
        </p:nvSpPr>
        <p:spPr>
          <a:xfrm rot="1518000">
            <a:off x="6716157" y="6487074"/>
            <a:ext cx="2440354" cy="436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400"/>
              </a:lnSpc>
              <a:defRPr sz="2400">
                <a:solidFill>
                  <a:srgbClr val="333652"/>
                </a:solidFill>
                <a:latin typeface="JetBrains Mono Bold"/>
                <a:ea typeface="JetBrains Mono Bold"/>
                <a:cs typeface="JetBrains Mono Bold"/>
                <a:sym typeface="JetBrains Mono Bold"/>
              </a:defRPr>
            </a:lvl1pPr>
          </a:lstStyle>
          <a:p>
            <a:pPr/>
            <a:r>
              <a:t>Face Encoding</a:t>
            </a:r>
          </a:p>
        </p:txBody>
      </p:sp>
      <p:sp>
        <p:nvSpPr>
          <p:cNvPr id="365" name="TextBox 19"/>
          <p:cNvSpPr txBox="1"/>
          <p:nvPr/>
        </p:nvSpPr>
        <p:spPr>
          <a:xfrm>
            <a:off x="1923151" y="4711522"/>
            <a:ext cx="365821" cy="863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6700"/>
              </a:lnSpc>
              <a:defRPr sz="4800">
                <a:solidFill>
                  <a:srgbClr val="333652"/>
                </a:solidFill>
                <a:latin typeface="JetBrains Mono Bold"/>
                <a:ea typeface="JetBrains Mono Bold"/>
                <a:cs typeface="JetBrains Mono Bold"/>
                <a:sym typeface="JetBrains Mono Bold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366" name="AutoShape 20"/>
          <p:cNvSpPr/>
          <p:nvPr/>
        </p:nvSpPr>
        <p:spPr>
          <a:xfrm flipV="1">
            <a:off x="3403849" y="5159578"/>
            <a:ext cx="1150425" cy="1144"/>
          </a:xfrm>
          <a:prstGeom prst="line">
            <a:avLst/>
          </a:prstGeom>
          <a:ln w="38100">
            <a:solidFill>
              <a:srgbClr val="333652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67" name="AutoShape 21"/>
          <p:cNvSpPr/>
          <p:nvPr/>
        </p:nvSpPr>
        <p:spPr>
          <a:xfrm flipV="1">
            <a:off x="11858380" y="5179200"/>
            <a:ext cx="1150424" cy="1144"/>
          </a:xfrm>
          <a:prstGeom prst="line">
            <a:avLst/>
          </a:prstGeom>
          <a:ln w="38100">
            <a:solidFill>
              <a:srgbClr val="333652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68" name="TextBox 22"/>
          <p:cNvSpPr txBox="1"/>
          <p:nvPr/>
        </p:nvSpPr>
        <p:spPr>
          <a:xfrm>
            <a:off x="14337470" y="7691814"/>
            <a:ext cx="2021055" cy="76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3000"/>
              </a:lnSpc>
              <a:defRPr sz="2100">
                <a:solidFill>
                  <a:srgbClr val="004AAD"/>
                </a:solidFill>
                <a:latin typeface="JetBrains Mono Bold"/>
                <a:ea typeface="JetBrains Mono Bold"/>
                <a:cs typeface="JetBrains Mono Bold"/>
                <a:sym typeface="JetBrains Mono Bold"/>
              </a:defRPr>
            </a:pPr>
            <a:r>
              <a:t>Successful</a:t>
            </a:r>
          </a:p>
          <a:p>
            <a:pPr algn="ctr">
              <a:lnSpc>
                <a:spcPts val="3000"/>
              </a:lnSpc>
              <a:defRPr sz="2100">
                <a:solidFill>
                  <a:srgbClr val="004AAD"/>
                </a:solidFill>
                <a:latin typeface="JetBrains Mono Bold"/>
                <a:ea typeface="JetBrains Mono Bold"/>
                <a:cs typeface="JetBrains Mono Bold"/>
                <a:sym typeface="JetBrains Mono Bold"/>
              </a:defRPr>
            </a:pPr>
            <a:r>
              <a:t>Recognition</a:t>
            </a:r>
          </a:p>
        </p:txBody>
      </p:sp>
      <p:sp>
        <p:nvSpPr>
          <p:cNvPr id="369" name="Freeform 24"/>
          <p:cNvSpPr/>
          <p:nvPr/>
        </p:nvSpPr>
        <p:spPr>
          <a:xfrm>
            <a:off x="963803" y="3184101"/>
            <a:ext cx="2314503" cy="1532867"/>
          </a:xfrm>
          <a:prstGeom prst="rect">
            <a:avLst/>
          </a:prstGeom>
          <a:solidFill>
            <a:srgbClr val="000000">
              <a:alpha val="0"/>
            </a:srgbClr>
          </a:solidFill>
          <a:ln w="19050" cap="sq">
            <a:solidFill>
              <a:srgbClr val="33365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70" name="TextBox 14"/>
          <p:cNvSpPr txBox="1"/>
          <p:nvPr/>
        </p:nvSpPr>
        <p:spPr>
          <a:xfrm>
            <a:off x="17336735" y="9559663"/>
            <a:ext cx="582127" cy="415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400"/>
              </a:lnSpc>
              <a:defRPr b="1" sz="2400"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9/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8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Freeform 3"/>
          <p:cNvSpPr/>
          <p:nvPr/>
        </p:nvSpPr>
        <p:spPr>
          <a:xfrm>
            <a:off x="0" y="-1"/>
            <a:ext cx="18287996" cy="1225464"/>
          </a:xfrm>
          <a:prstGeom prst="rect">
            <a:avLst/>
          </a:prstGeom>
          <a:solidFill>
            <a:srgbClr val="1D213B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373" name="Picture 5" descr="Picture 5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29383" y="1603050"/>
            <a:ext cx="14429234" cy="8229601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TextBox 6"/>
          <p:cNvSpPr txBox="1"/>
          <p:nvPr/>
        </p:nvSpPr>
        <p:spPr>
          <a:xfrm>
            <a:off x="4609134" y="66757"/>
            <a:ext cx="9069732" cy="864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7300"/>
              </a:lnSpc>
              <a:defRPr spc="579" sz="4200">
                <a:solidFill>
                  <a:srgbClr val="FAD02C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Create Account</a:t>
            </a:r>
          </a:p>
        </p:txBody>
      </p:sp>
      <p:sp>
        <p:nvSpPr>
          <p:cNvPr id="375" name="TextBox 14"/>
          <p:cNvSpPr txBox="1"/>
          <p:nvPr/>
        </p:nvSpPr>
        <p:spPr>
          <a:xfrm>
            <a:off x="17336735" y="9559663"/>
            <a:ext cx="582127" cy="415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400"/>
              </a:lnSpc>
              <a:defRPr sz="2400"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10/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50" fill="hold"/>
                                        <p:tgtEl>
                                          <p:spTgt spid="3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73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373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7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8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Freeform 3"/>
          <p:cNvSpPr/>
          <p:nvPr/>
        </p:nvSpPr>
        <p:spPr>
          <a:xfrm>
            <a:off x="0" y="0"/>
            <a:ext cx="18287996" cy="1202306"/>
          </a:xfrm>
          <a:prstGeom prst="rect">
            <a:avLst/>
          </a:prstGeom>
          <a:solidFill>
            <a:srgbClr val="1D213B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78" name="Freeform 5"/>
          <p:cNvSpPr/>
          <p:nvPr/>
        </p:nvSpPr>
        <p:spPr>
          <a:xfrm>
            <a:off x="2076808" y="1603057"/>
            <a:ext cx="14134384" cy="800948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79" name="TextBox 6"/>
          <p:cNvSpPr txBox="1"/>
          <p:nvPr/>
        </p:nvSpPr>
        <p:spPr>
          <a:xfrm>
            <a:off x="3286078" y="55179"/>
            <a:ext cx="11715843" cy="864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7300"/>
              </a:lnSpc>
              <a:defRPr b="1" spc="579" sz="4200">
                <a:solidFill>
                  <a:srgbClr val="FAD02C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Object Detection</a:t>
            </a:r>
          </a:p>
        </p:txBody>
      </p:sp>
      <p:sp>
        <p:nvSpPr>
          <p:cNvPr id="380" name="TextBox 7"/>
          <p:cNvSpPr txBox="1"/>
          <p:nvPr/>
        </p:nvSpPr>
        <p:spPr>
          <a:xfrm>
            <a:off x="3286078" y="8885555"/>
            <a:ext cx="2021055" cy="4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000"/>
              </a:lnSpc>
              <a:defRPr b="1" sz="2400">
                <a:solidFill>
                  <a:srgbClr val="004AAD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圖片上傳</a:t>
            </a:r>
          </a:p>
        </p:txBody>
      </p:sp>
      <p:sp>
        <p:nvSpPr>
          <p:cNvPr id="381" name="TextBox 8"/>
          <p:cNvSpPr txBox="1"/>
          <p:nvPr/>
        </p:nvSpPr>
        <p:spPr>
          <a:xfrm>
            <a:off x="6443557" y="8885555"/>
            <a:ext cx="2021055" cy="4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000"/>
              </a:lnSpc>
              <a:defRPr b="1" sz="2400">
                <a:solidFill>
                  <a:srgbClr val="004AAD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實時辨識</a:t>
            </a:r>
          </a:p>
        </p:txBody>
      </p:sp>
      <p:sp>
        <p:nvSpPr>
          <p:cNvPr id="382" name="TextBox 9"/>
          <p:cNvSpPr txBox="1"/>
          <p:nvPr/>
        </p:nvSpPr>
        <p:spPr>
          <a:xfrm>
            <a:off x="13918914" y="8160384"/>
            <a:ext cx="1713367" cy="789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3000"/>
              </a:lnSpc>
              <a:defRPr b="1" sz="2400">
                <a:solidFill>
                  <a:srgbClr val="004AAD"/>
                </a:solidFill>
                <a:latin typeface="Inter Bold"/>
                <a:ea typeface="Inter Bold"/>
                <a:cs typeface="Inter Bold"/>
                <a:sym typeface="Inter Bold"/>
              </a:defRPr>
            </a:pPr>
            <a:r>
              <a:t>辨認無誤後</a:t>
            </a:r>
          </a:p>
          <a:p>
            <a:pPr algn="ctr">
              <a:lnSpc>
                <a:spcPts val="3000"/>
              </a:lnSpc>
              <a:defRPr b="1" sz="2400">
                <a:solidFill>
                  <a:srgbClr val="004AAD"/>
                </a:solidFill>
                <a:latin typeface="Inter Bold"/>
                <a:ea typeface="Inter Bold"/>
                <a:cs typeface="Inter Bold"/>
                <a:sym typeface="Inter Bold"/>
              </a:defRPr>
            </a:pPr>
            <a:r>
              <a:t>確認購買</a:t>
            </a:r>
          </a:p>
        </p:txBody>
      </p:sp>
      <p:sp>
        <p:nvSpPr>
          <p:cNvPr id="383" name="TextBox 14"/>
          <p:cNvSpPr txBox="1"/>
          <p:nvPr/>
        </p:nvSpPr>
        <p:spPr>
          <a:xfrm>
            <a:off x="17336735" y="9559663"/>
            <a:ext cx="582127" cy="415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400"/>
              </a:lnSpc>
              <a:defRPr sz="2400"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11/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8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Freeform 3"/>
          <p:cNvSpPr/>
          <p:nvPr/>
        </p:nvSpPr>
        <p:spPr>
          <a:xfrm>
            <a:off x="0" y="0"/>
            <a:ext cx="18287996" cy="1202306"/>
          </a:xfrm>
          <a:prstGeom prst="rect">
            <a:avLst/>
          </a:prstGeom>
          <a:solidFill>
            <a:srgbClr val="1D213B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86" name="AutoShape 5"/>
          <p:cNvSpPr/>
          <p:nvPr/>
        </p:nvSpPr>
        <p:spPr>
          <a:xfrm>
            <a:off x="11839143" y="3967845"/>
            <a:ext cx="360693" cy="973201"/>
          </a:xfrm>
          <a:prstGeom prst="line">
            <a:avLst/>
          </a:prstGeom>
          <a:ln w="38100">
            <a:solidFill>
              <a:srgbClr val="333652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87" name="Freeform 6"/>
          <p:cNvSpPr/>
          <p:nvPr/>
        </p:nvSpPr>
        <p:spPr>
          <a:xfrm>
            <a:off x="8838237" y="5223890"/>
            <a:ext cx="9216418" cy="194695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9050" cap="sq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88" name="Freeform 7"/>
          <p:cNvSpPr/>
          <p:nvPr/>
        </p:nvSpPr>
        <p:spPr>
          <a:xfrm>
            <a:off x="8838237" y="2805270"/>
            <a:ext cx="9216418" cy="87916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" cap="sq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89" name="Freeform 8"/>
          <p:cNvSpPr/>
          <p:nvPr/>
        </p:nvSpPr>
        <p:spPr>
          <a:xfrm>
            <a:off x="1372597" y="3765036"/>
            <a:ext cx="5340675" cy="200491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9050" cap="sq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90" name="TextBox 9"/>
          <p:cNvSpPr txBox="1"/>
          <p:nvPr/>
        </p:nvSpPr>
        <p:spPr>
          <a:xfrm>
            <a:off x="3286078" y="55179"/>
            <a:ext cx="11715843" cy="864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7300"/>
              </a:lnSpc>
              <a:defRPr b="1" spc="579" sz="4200">
                <a:solidFill>
                  <a:srgbClr val="FAD02C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Object Detection</a:t>
            </a:r>
          </a:p>
        </p:txBody>
      </p:sp>
      <p:sp>
        <p:nvSpPr>
          <p:cNvPr id="391" name="TextBox 10"/>
          <p:cNvSpPr txBox="1"/>
          <p:nvPr/>
        </p:nvSpPr>
        <p:spPr>
          <a:xfrm>
            <a:off x="2534979" y="5933721"/>
            <a:ext cx="3015910" cy="789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000"/>
              </a:lnSpc>
              <a:defRPr b="1" sz="2400">
                <a:solidFill>
                  <a:srgbClr val="004AAD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確認購買後可選擇是否繼續購買或是結束</a:t>
            </a:r>
          </a:p>
        </p:txBody>
      </p:sp>
      <p:sp>
        <p:nvSpPr>
          <p:cNvPr id="392" name="TextBox 11"/>
          <p:cNvSpPr txBox="1"/>
          <p:nvPr/>
        </p:nvSpPr>
        <p:spPr>
          <a:xfrm>
            <a:off x="11938490" y="7408102"/>
            <a:ext cx="3015911" cy="4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000"/>
              </a:lnSpc>
              <a:defRPr b="1" sz="2400">
                <a:solidFill>
                  <a:srgbClr val="004AAD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將訂單記錄於資料庫</a:t>
            </a:r>
          </a:p>
        </p:txBody>
      </p:sp>
      <p:sp>
        <p:nvSpPr>
          <p:cNvPr id="393" name="TextBox 11"/>
          <p:cNvSpPr txBox="1"/>
          <p:nvPr/>
        </p:nvSpPr>
        <p:spPr>
          <a:xfrm>
            <a:off x="8840960" y="2276031"/>
            <a:ext cx="3015911" cy="37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just">
              <a:lnSpc>
                <a:spcPts val="3000"/>
              </a:lnSpc>
              <a:defRPr b="1" sz="2400">
                <a:solidFill>
                  <a:srgbClr val="004AAD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Order History</a:t>
            </a:r>
          </a:p>
        </p:txBody>
      </p:sp>
      <p:sp>
        <p:nvSpPr>
          <p:cNvPr id="394" name="TextBox 11"/>
          <p:cNvSpPr txBox="1"/>
          <p:nvPr/>
        </p:nvSpPr>
        <p:spPr>
          <a:xfrm>
            <a:off x="8840958" y="4699191"/>
            <a:ext cx="3015911" cy="37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just">
              <a:lnSpc>
                <a:spcPts val="3000"/>
              </a:lnSpc>
              <a:defRPr b="1" sz="2400">
                <a:solidFill>
                  <a:srgbClr val="004AAD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Order Items</a:t>
            </a:r>
          </a:p>
        </p:txBody>
      </p:sp>
      <p:sp>
        <p:nvSpPr>
          <p:cNvPr id="395" name="TextBox 14"/>
          <p:cNvSpPr txBox="1"/>
          <p:nvPr/>
        </p:nvSpPr>
        <p:spPr>
          <a:xfrm>
            <a:off x="17336735" y="9559663"/>
            <a:ext cx="582127" cy="415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400"/>
              </a:lnSpc>
              <a:defRPr sz="2400"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12/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8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Freeform 3"/>
          <p:cNvSpPr/>
          <p:nvPr/>
        </p:nvSpPr>
        <p:spPr>
          <a:xfrm>
            <a:off x="0" y="0"/>
            <a:ext cx="18287996" cy="1202306"/>
          </a:xfrm>
          <a:prstGeom prst="rect">
            <a:avLst/>
          </a:prstGeom>
          <a:solidFill>
            <a:srgbClr val="1D213B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398" name="Picture 5" descr="Picture 5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23357" y="1532430"/>
            <a:ext cx="14464146" cy="8229601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TextBox 6"/>
          <p:cNvSpPr txBox="1"/>
          <p:nvPr/>
        </p:nvSpPr>
        <p:spPr>
          <a:xfrm>
            <a:off x="4609134" y="55179"/>
            <a:ext cx="9069732" cy="864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7300"/>
              </a:lnSpc>
              <a:defRPr b="1" spc="579" sz="4200">
                <a:solidFill>
                  <a:srgbClr val="FAD02C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Object Detection</a:t>
            </a:r>
          </a:p>
        </p:txBody>
      </p:sp>
      <p:sp>
        <p:nvSpPr>
          <p:cNvPr id="400" name="TextBox 14"/>
          <p:cNvSpPr txBox="1"/>
          <p:nvPr/>
        </p:nvSpPr>
        <p:spPr>
          <a:xfrm>
            <a:off x="17336735" y="9559663"/>
            <a:ext cx="582127" cy="415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400"/>
              </a:lnSpc>
              <a:defRPr sz="2400"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13/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09" fill="hold"/>
                                        <p:tgtEl>
                                          <p:spTgt spid="3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98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398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9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8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Freeform 3"/>
          <p:cNvSpPr/>
          <p:nvPr/>
        </p:nvSpPr>
        <p:spPr>
          <a:xfrm>
            <a:off x="0" y="0"/>
            <a:ext cx="18287996" cy="1202306"/>
          </a:xfrm>
          <a:prstGeom prst="rect">
            <a:avLst/>
          </a:prstGeom>
          <a:solidFill>
            <a:srgbClr val="1D213B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03" name="TextBox 5"/>
          <p:cNvSpPr txBox="1"/>
          <p:nvPr/>
        </p:nvSpPr>
        <p:spPr>
          <a:xfrm>
            <a:off x="4602793" y="55179"/>
            <a:ext cx="9069732" cy="864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7300"/>
              </a:lnSpc>
              <a:defRPr b="1" spc="579" sz="4200">
                <a:solidFill>
                  <a:srgbClr val="FAD02C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Gantt Chart</a:t>
            </a:r>
          </a:p>
        </p:txBody>
      </p:sp>
      <p:sp>
        <p:nvSpPr>
          <p:cNvPr id="404" name="Freeform 7"/>
          <p:cNvSpPr/>
          <p:nvPr/>
        </p:nvSpPr>
        <p:spPr>
          <a:xfrm>
            <a:off x="568149" y="3029615"/>
            <a:ext cx="17158599" cy="676613"/>
          </a:xfrm>
          <a:prstGeom prst="rect">
            <a:avLst/>
          </a:prstGeom>
          <a:solidFill>
            <a:srgbClr val="F8F9FA">
              <a:alpha val="29804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05" name="Freeform 10"/>
          <p:cNvSpPr/>
          <p:nvPr/>
        </p:nvSpPr>
        <p:spPr>
          <a:xfrm>
            <a:off x="2509087" y="2241268"/>
            <a:ext cx="15211502" cy="788347"/>
          </a:xfrm>
          <a:prstGeom prst="rect">
            <a:avLst/>
          </a:prstGeom>
          <a:solidFill>
            <a:srgbClr val="33365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408" name="Group 12"/>
          <p:cNvGrpSpPr/>
          <p:nvPr/>
        </p:nvGrpSpPr>
        <p:grpSpPr>
          <a:xfrm>
            <a:off x="3776838" y="2241268"/>
            <a:ext cx="1256866" cy="769297"/>
            <a:chOff x="0" y="0"/>
            <a:chExt cx="1256865" cy="769296"/>
          </a:xfrm>
        </p:grpSpPr>
        <p:sp>
          <p:nvSpPr>
            <p:cNvPr id="406" name="Freeform 13"/>
            <p:cNvSpPr/>
            <p:nvPr/>
          </p:nvSpPr>
          <p:spPr>
            <a:xfrm>
              <a:off x="-1" y="0"/>
              <a:ext cx="1256867" cy="769297"/>
            </a:xfrm>
            <a:prstGeom prst="rect">
              <a:avLst/>
            </a:prstGeom>
            <a:solidFill>
              <a:srgbClr val="1D213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07" name="TextBox 14"/>
            <p:cNvSpPr txBox="1"/>
            <p:nvPr/>
          </p:nvSpPr>
          <p:spPr>
            <a:xfrm>
              <a:off x="-1" y="106196"/>
              <a:ext cx="1256867" cy="3390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2555" tIns="52555" rIns="52555" bIns="52555" numCol="1" anchor="ctr">
              <a:spAutoFit/>
            </a:bodyPr>
            <a:lstStyle>
              <a:lvl1pPr algn="ctr">
                <a:lnSpc>
                  <a:spcPts val="1900"/>
                </a:lnSpc>
                <a:defRPr b="1" sz="140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defRPr>
              </a:lvl1pPr>
            </a:lstStyle>
            <a:p>
              <a:pPr/>
              <a:r>
                <a:t> </a:t>
              </a:r>
            </a:p>
          </p:txBody>
        </p:sp>
      </p:grpSp>
      <p:sp>
        <p:nvSpPr>
          <p:cNvPr id="409" name="Freeform 16"/>
          <p:cNvSpPr/>
          <p:nvPr/>
        </p:nvSpPr>
        <p:spPr>
          <a:xfrm>
            <a:off x="558360" y="3706226"/>
            <a:ext cx="17158599" cy="676276"/>
          </a:xfrm>
          <a:prstGeom prst="rect">
            <a:avLst/>
          </a:prstGeom>
          <a:solidFill>
            <a:srgbClr val="333652">
              <a:alpha val="29804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10" name="Freeform 19"/>
          <p:cNvSpPr/>
          <p:nvPr/>
        </p:nvSpPr>
        <p:spPr>
          <a:xfrm>
            <a:off x="558360" y="4382501"/>
            <a:ext cx="17158599" cy="676613"/>
          </a:xfrm>
          <a:prstGeom prst="rect">
            <a:avLst/>
          </a:prstGeom>
          <a:solidFill>
            <a:srgbClr val="F8F9FA">
              <a:alpha val="29804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11" name="Freeform 22"/>
          <p:cNvSpPr/>
          <p:nvPr/>
        </p:nvSpPr>
        <p:spPr>
          <a:xfrm>
            <a:off x="558360" y="5059114"/>
            <a:ext cx="17158599" cy="676276"/>
          </a:xfrm>
          <a:prstGeom prst="rect">
            <a:avLst/>
          </a:prstGeom>
          <a:solidFill>
            <a:srgbClr val="333652">
              <a:alpha val="29804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12" name="Freeform 25"/>
          <p:cNvSpPr/>
          <p:nvPr/>
        </p:nvSpPr>
        <p:spPr>
          <a:xfrm>
            <a:off x="568149" y="5719984"/>
            <a:ext cx="17158599" cy="676613"/>
          </a:xfrm>
          <a:prstGeom prst="rect">
            <a:avLst/>
          </a:prstGeom>
          <a:solidFill>
            <a:srgbClr val="F8F9FA">
              <a:alpha val="29804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13" name="Freeform 28"/>
          <p:cNvSpPr/>
          <p:nvPr/>
        </p:nvSpPr>
        <p:spPr>
          <a:xfrm>
            <a:off x="568149" y="7102105"/>
            <a:ext cx="17158599" cy="676613"/>
          </a:xfrm>
          <a:prstGeom prst="rect">
            <a:avLst/>
          </a:prstGeom>
          <a:solidFill>
            <a:srgbClr val="F8F9FA">
              <a:alpha val="29804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14" name="Freeform 31"/>
          <p:cNvSpPr/>
          <p:nvPr/>
        </p:nvSpPr>
        <p:spPr>
          <a:xfrm>
            <a:off x="558360" y="6406779"/>
            <a:ext cx="17158599" cy="676276"/>
          </a:xfrm>
          <a:prstGeom prst="rect">
            <a:avLst/>
          </a:prstGeom>
          <a:solidFill>
            <a:srgbClr val="333652">
              <a:alpha val="29804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15" name="Freeform 34"/>
          <p:cNvSpPr/>
          <p:nvPr/>
        </p:nvSpPr>
        <p:spPr>
          <a:xfrm>
            <a:off x="558360" y="7798606"/>
            <a:ext cx="17158599" cy="676276"/>
          </a:xfrm>
          <a:prstGeom prst="rect">
            <a:avLst/>
          </a:prstGeom>
          <a:solidFill>
            <a:srgbClr val="333652">
              <a:alpha val="29804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16" name="TextBox 36"/>
          <p:cNvSpPr txBox="1"/>
          <p:nvPr/>
        </p:nvSpPr>
        <p:spPr>
          <a:xfrm>
            <a:off x="681535" y="3272228"/>
            <a:ext cx="1700750" cy="251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800"/>
              </a:lnSpc>
              <a:defRPr b="1" spc="-66" sz="1600">
                <a:solidFill>
                  <a:srgbClr val="333652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物件辨識模型</a:t>
            </a:r>
          </a:p>
        </p:txBody>
      </p:sp>
      <p:sp>
        <p:nvSpPr>
          <p:cNvPr id="417" name="TextBox 37"/>
          <p:cNvSpPr txBox="1"/>
          <p:nvPr/>
        </p:nvSpPr>
        <p:spPr>
          <a:xfrm>
            <a:off x="685163" y="3917412"/>
            <a:ext cx="1700750" cy="251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800"/>
              </a:lnSpc>
              <a:defRPr b="1" spc="-66" sz="1600">
                <a:solidFill>
                  <a:srgbClr val="333652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臉部辨識模型</a:t>
            </a:r>
          </a:p>
        </p:txBody>
      </p:sp>
      <p:sp>
        <p:nvSpPr>
          <p:cNvPr id="418" name="TextBox 38"/>
          <p:cNvSpPr txBox="1"/>
          <p:nvPr/>
        </p:nvSpPr>
        <p:spPr>
          <a:xfrm>
            <a:off x="681535" y="5230917"/>
            <a:ext cx="1700750" cy="251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800"/>
              </a:lnSpc>
              <a:defRPr b="1" spc="-66" sz="1600">
                <a:solidFill>
                  <a:srgbClr val="333652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建立資料庫</a:t>
            </a:r>
          </a:p>
        </p:txBody>
      </p:sp>
      <p:sp>
        <p:nvSpPr>
          <p:cNvPr id="419" name="TextBox 39"/>
          <p:cNvSpPr txBox="1"/>
          <p:nvPr/>
        </p:nvSpPr>
        <p:spPr>
          <a:xfrm>
            <a:off x="681535" y="5929676"/>
            <a:ext cx="1700750" cy="251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800"/>
              </a:lnSpc>
              <a:defRPr b="1" spc="-66" sz="1600">
                <a:solidFill>
                  <a:srgbClr val="333652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連接資料庫</a:t>
            </a:r>
          </a:p>
        </p:txBody>
      </p:sp>
      <p:sp>
        <p:nvSpPr>
          <p:cNvPr id="420" name="TextBox 40"/>
          <p:cNvSpPr txBox="1"/>
          <p:nvPr/>
        </p:nvSpPr>
        <p:spPr>
          <a:xfrm>
            <a:off x="681535" y="6628437"/>
            <a:ext cx="1700750" cy="251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800"/>
              </a:lnSpc>
              <a:defRPr b="1" spc="-66" sz="1600">
                <a:solidFill>
                  <a:srgbClr val="333652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移植 Ubuntu</a:t>
            </a:r>
          </a:p>
        </p:txBody>
      </p:sp>
      <p:sp>
        <p:nvSpPr>
          <p:cNvPr id="421" name="TextBox 41"/>
          <p:cNvSpPr txBox="1"/>
          <p:nvPr/>
        </p:nvSpPr>
        <p:spPr>
          <a:xfrm>
            <a:off x="681535" y="7327196"/>
            <a:ext cx="1700750" cy="229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800"/>
              </a:lnSpc>
              <a:defRPr b="1" spc="-66" sz="1600">
                <a:solidFill>
                  <a:srgbClr val="333652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Dockerize</a:t>
            </a:r>
          </a:p>
        </p:txBody>
      </p:sp>
      <p:sp>
        <p:nvSpPr>
          <p:cNvPr id="422" name="TextBox 42"/>
          <p:cNvSpPr txBox="1"/>
          <p:nvPr/>
        </p:nvSpPr>
        <p:spPr>
          <a:xfrm>
            <a:off x="681535" y="7909793"/>
            <a:ext cx="1700750" cy="458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1800"/>
              </a:lnSpc>
              <a:defRPr b="1" spc="-66" sz="1600">
                <a:solidFill>
                  <a:srgbClr val="333652"/>
                </a:solidFill>
                <a:latin typeface="Inter Bold"/>
                <a:ea typeface="Inter Bold"/>
                <a:cs typeface="Inter Bold"/>
                <a:sym typeface="Inter Bold"/>
              </a:defRPr>
            </a:pPr>
            <a:r>
              <a:t>部署Jetson</a:t>
            </a:r>
          </a:p>
          <a:p>
            <a:pPr algn="ctr">
              <a:lnSpc>
                <a:spcPts val="1800"/>
              </a:lnSpc>
              <a:defRPr b="1" spc="-66" sz="1600">
                <a:solidFill>
                  <a:srgbClr val="333652"/>
                </a:solidFill>
                <a:latin typeface="Inter Bold"/>
                <a:ea typeface="Inter Bold"/>
                <a:cs typeface="Inter Bold"/>
                <a:sym typeface="Inter Bold"/>
              </a:defRPr>
            </a:pPr>
            <a:r>
              <a:t>Orin Nano</a:t>
            </a:r>
          </a:p>
        </p:txBody>
      </p:sp>
      <p:sp>
        <p:nvSpPr>
          <p:cNvPr id="423" name="TextBox 43"/>
          <p:cNvSpPr txBox="1"/>
          <p:nvPr/>
        </p:nvSpPr>
        <p:spPr>
          <a:xfrm>
            <a:off x="2505459" y="2463405"/>
            <a:ext cx="1264124" cy="29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300"/>
              </a:lnSpc>
              <a:defRPr b="1" spc="-83" sz="2000">
                <a:solidFill>
                  <a:srgbClr val="E9EAEC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Oct/16</a:t>
            </a:r>
          </a:p>
        </p:txBody>
      </p:sp>
      <p:sp>
        <p:nvSpPr>
          <p:cNvPr id="424" name="TextBox 44"/>
          <p:cNvSpPr txBox="1"/>
          <p:nvPr/>
        </p:nvSpPr>
        <p:spPr>
          <a:xfrm>
            <a:off x="3769581" y="2463405"/>
            <a:ext cx="1264124" cy="29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300"/>
              </a:lnSpc>
              <a:defRPr b="1" spc="-83" sz="2000">
                <a:solidFill>
                  <a:srgbClr val="E9EAEC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Oct/23</a:t>
            </a:r>
          </a:p>
        </p:txBody>
      </p:sp>
      <p:sp>
        <p:nvSpPr>
          <p:cNvPr id="425" name="TextBox 45"/>
          <p:cNvSpPr txBox="1"/>
          <p:nvPr/>
        </p:nvSpPr>
        <p:spPr>
          <a:xfrm>
            <a:off x="5033705" y="2463405"/>
            <a:ext cx="1264124" cy="29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300"/>
              </a:lnSpc>
              <a:defRPr b="1" spc="-83" sz="2000">
                <a:solidFill>
                  <a:srgbClr val="E9EAEC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Oct/30</a:t>
            </a:r>
          </a:p>
        </p:txBody>
      </p:sp>
      <p:sp>
        <p:nvSpPr>
          <p:cNvPr id="426" name="Freeform 47"/>
          <p:cNvSpPr/>
          <p:nvPr/>
        </p:nvSpPr>
        <p:spPr>
          <a:xfrm>
            <a:off x="6297826" y="2241268"/>
            <a:ext cx="1256866" cy="769297"/>
          </a:xfrm>
          <a:prstGeom prst="rect">
            <a:avLst/>
          </a:prstGeom>
          <a:solidFill>
            <a:srgbClr val="1D213B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27" name="TextBox 49"/>
          <p:cNvSpPr txBox="1"/>
          <p:nvPr/>
        </p:nvSpPr>
        <p:spPr>
          <a:xfrm>
            <a:off x="6310148" y="2463405"/>
            <a:ext cx="1264124" cy="29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300"/>
              </a:lnSpc>
              <a:defRPr b="1" spc="-83" sz="2000">
                <a:solidFill>
                  <a:srgbClr val="E9EAEC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Nov/06</a:t>
            </a:r>
          </a:p>
        </p:txBody>
      </p:sp>
      <p:sp>
        <p:nvSpPr>
          <p:cNvPr id="428" name="Freeform 51"/>
          <p:cNvSpPr/>
          <p:nvPr/>
        </p:nvSpPr>
        <p:spPr>
          <a:xfrm>
            <a:off x="8857971" y="2241268"/>
            <a:ext cx="1256866" cy="769297"/>
          </a:xfrm>
          <a:prstGeom prst="rect">
            <a:avLst/>
          </a:prstGeom>
          <a:solidFill>
            <a:srgbClr val="1D213B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29" name="TextBox 53"/>
          <p:cNvSpPr txBox="1"/>
          <p:nvPr/>
        </p:nvSpPr>
        <p:spPr>
          <a:xfrm>
            <a:off x="7586591" y="2463405"/>
            <a:ext cx="1264124" cy="29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300"/>
              </a:lnSpc>
              <a:defRPr b="1" spc="-83" sz="2000">
                <a:solidFill>
                  <a:srgbClr val="E9EAEC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Nov/13</a:t>
            </a:r>
          </a:p>
        </p:txBody>
      </p:sp>
      <p:sp>
        <p:nvSpPr>
          <p:cNvPr id="430" name="TextBox 54"/>
          <p:cNvSpPr txBox="1"/>
          <p:nvPr/>
        </p:nvSpPr>
        <p:spPr>
          <a:xfrm>
            <a:off x="8850714" y="2463405"/>
            <a:ext cx="1264124" cy="29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300"/>
              </a:lnSpc>
              <a:defRPr b="1" spc="-83" sz="2000">
                <a:solidFill>
                  <a:srgbClr val="E9EAEC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Nov/20</a:t>
            </a:r>
          </a:p>
        </p:txBody>
      </p:sp>
      <p:sp>
        <p:nvSpPr>
          <p:cNvPr id="431" name="TextBox 55"/>
          <p:cNvSpPr txBox="1"/>
          <p:nvPr/>
        </p:nvSpPr>
        <p:spPr>
          <a:xfrm>
            <a:off x="10114837" y="2463405"/>
            <a:ext cx="1264124" cy="29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300"/>
              </a:lnSpc>
              <a:defRPr b="1" spc="-83" sz="2000">
                <a:solidFill>
                  <a:srgbClr val="E9EAEC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Nov/27</a:t>
            </a:r>
          </a:p>
        </p:txBody>
      </p:sp>
      <p:sp>
        <p:nvSpPr>
          <p:cNvPr id="432" name="Freeform 57"/>
          <p:cNvSpPr/>
          <p:nvPr/>
        </p:nvSpPr>
        <p:spPr>
          <a:xfrm>
            <a:off x="11378959" y="2241268"/>
            <a:ext cx="1256866" cy="769297"/>
          </a:xfrm>
          <a:prstGeom prst="rect">
            <a:avLst/>
          </a:prstGeom>
          <a:solidFill>
            <a:srgbClr val="1D213B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33" name="TextBox 59"/>
          <p:cNvSpPr txBox="1"/>
          <p:nvPr/>
        </p:nvSpPr>
        <p:spPr>
          <a:xfrm>
            <a:off x="11391280" y="2463405"/>
            <a:ext cx="1264124" cy="29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300"/>
              </a:lnSpc>
              <a:defRPr b="1" spc="-83" sz="2000">
                <a:solidFill>
                  <a:srgbClr val="E9EAEC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Dec/04</a:t>
            </a:r>
          </a:p>
        </p:txBody>
      </p:sp>
      <p:sp>
        <p:nvSpPr>
          <p:cNvPr id="434" name="Freeform 61"/>
          <p:cNvSpPr/>
          <p:nvPr/>
        </p:nvSpPr>
        <p:spPr>
          <a:xfrm>
            <a:off x="13939105" y="2241268"/>
            <a:ext cx="1256866" cy="769297"/>
          </a:xfrm>
          <a:prstGeom prst="rect">
            <a:avLst/>
          </a:prstGeom>
          <a:solidFill>
            <a:srgbClr val="1D213B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35" name="TextBox 63"/>
          <p:cNvSpPr txBox="1"/>
          <p:nvPr/>
        </p:nvSpPr>
        <p:spPr>
          <a:xfrm>
            <a:off x="12667725" y="2463405"/>
            <a:ext cx="1264124" cy="29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300"/>
              </a:lnSpc>
              <a:defRPr b="1" spc="-83" sz="2000">
                <a:solidFill>
                  <a:srgbClr val="E9EAEC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Dec/11</a:t>
            </a:r>
          </a:p>
        </p:txBody>
      </p:sp>
      <p:sp>
        <p:nvSpPr>
          <p:cNvPr id="436" name="TextBox 64"/>
          <p:cNvSpPr txBox="1"/>
          <p:nvPr/>
        </p:nvSpPr>
        <p:spPr>
          <a:xfrm>
            <a:off x="13931847" y="2463405"/>
            <a:ext cx="1264124" cy="29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300"/>
              </a:lnSpc>
              <a:defRPr b="1" spc="-83" sz="2000">
                <a:solidFill>
                  <a:srgbClr val="E9EAEC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Dec/18</a:t>
            </a:r>
          </a:p>
        </p:txBody>
      </p:sp>
      <p:sp>
        <p:nvSpPr>
          <p:cNvPr id="437" name="TextBox 65"/>
          <p:cNvSpPr txBox="1"/>
          <p:nvPr/>
        </p:nvSpPr>
        <p:spPr>
          <a:xfrm>
            <a:off x="15195971" y="2463405"/>
            <a:ext cx="1264124" cy="29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300"/>
              </a:lnSpc>
              <a:defRPr b="1" spc="-83" sz="2000">
                <a:solidFill>
                  <a:srgbClr val="E9EAEC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Dec/25</a:t>
            </a:r>
          </a:p>
        </p:txBody>
      </p:sp>
      <p:sp>
        <p:nvSpPr>
          <p:cNvPr id="438" name="Freeform 67"/>
          <p:cNvSpPr/>
          <p:nvPr/>
        </p:nvSpPr>
        <p:spPr>
          <a:xfrm>
            <a:off x="16460092" y="2241268"/>
            <a:ext cx="1256867" cy="769297"/>
          </a:xfrm>
          <a:prstGeom prst="rect">
            <a:avLst/>
          </a:prstGeom>
          <a:solidFill>
            <a:srgbClr val="1D213B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39" name="TextBox 69"/>
          <p:cNvSpPr txBox="1"/>
          <p:nvPr/>
        </p:nvSpPr>
        <p:spPr>
          <a:xfrm>
            <a:off x="16472414" y="2463405"/>
            <a:ext cx="1264124" cy="29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300"/>
              </a:lnSpc>
              <a:defRPr spc="-83" sz="2000">
                <a:solidFill>
                  <a:srgbClr val="E9EAEC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Jan/01</a:t>
            </a:r>
          </a:p>
        </p:txBody>
      </p:sp>
      <p:sp>
        <p:nvSpPr>
          <p:cNvPr id="440" name="Freeform 71"/>
          <p:cNvSpPr/>
          <p:nvPr/>
        </p:nvSpPr>
        <p:spPr>
          <a:xfrm>
            <a:off x="561989" y="2241268"/>
            <a:ext cx="1947100" cy="788348"/>
          </a:xfrm>
          <a:prstGeom prst="rect">
            <a:avLst/>
          </a:prstGeom>
          <a:solidFill>
            <a:srgbClr val="33365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41" name="TextBox 73"/>
          <p:cNvSpPr txBox="1"/>
          <p:nvPr/>
        </p:nvSpPr>
        <p:spPr>
          <a:xfrm>
            <a:off x="681535" y="2503558"/>
            <a:ext cx="1700750" cy="229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800"/>
              </a:lnSpc>
              <a:defRPr b="1" spc="-66" sz="1600">
                <a:solidFill>
                  <a:srgbClr val="E9EAEC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Task </a:t>
            </a:r>
          </a:p>
        </p:txBody>
      </p:sp>
      <p:sp>
        <p:nvSpPr>
          <p:cNvPr id="442" name="Freeform 75"/>
          <p:cNvSpPr/>
          <p:nvPr/>
        </p:nvSpPr>
        <p:spPr>
          <a:xfrm>
            <a:off x="3654702" y="3323149"/>
            <a:ext cx="1896185" cy="161926"/>
          </a:xfrm>
          <a:prstGeom prst="rect">
            <a:avLst/>
          </a:prstGeom>
          <a:solidFill>
            <a:srgbClr val="33365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43" name="Freeform 78"/>
          <p:cNvSpPr/>
          <p:nvPr/>
        </p:nvSpPr>
        <p:spPr>
          <a:xfrm>
            <a:off x="5114756" y="4604873"/>
            <a:ext cx="1488373" cy="161926"/>
          </a:xfrm>
          <a:prstGeom prst="rect">
            <a:avLst/>
          </a:prstGeom>
          <a:solidFill>
            <a:srgbClr val="33365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44" name="Freeform 81"/>
          <p:cNvSpPr/>
          <p:nvPr/>
        </p:nvSpPr>
        <p:spPr>
          <a:xfrm>
            <a:off x="7554693" y="5334041"/>
            <a:ext cx="1296023" cy="161926"/>
          </a:xfrm>
          <a:prstGeom prst="rect">
            <a:avLst/>
          </a:prstGeom>
          <a:solidFill>
            <a:srgbClr val="33365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45" name="TextBox 83"/>
          <p:cNvSpPr txBox="1"/>
          <p:nvPr/>
        </p:nvSpPr>
        <p:spPr>
          <a:xfrm>
            <a:off x="568149" y="4553951"/>
            <a:ext cx="1700750" cy="251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800"/>
              </a:lnSpc>
              <a:defRPr b="1" spc="-66" sz="1600">
                <a:solidFill>
                  <a:srgbClr val="333652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GUI 介面</a:t>
            </a:r>
          </a:p>
        </p:txBody>
      </p:sp>
      <p:sp>
        <p:nvSpPr>
          <p:cNvPr id="446" name="Freeform 85"/>
          <p:cNvSpPr/>
          <p:nvPr/>
        </p:nvSpPr>
        <p:spPr>
          <a:xfrm>
            <a:off x="8850714" y="5958223"/>
            <a:ext cx="1296023" cy="161926"/>
          </a:xfrm>
          <a:prstGeom prst="rect">
            <a:avLst/>
          </a:prstGeom>
          <a:solidFill>
            <a:srgbClr val="33365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47" name="Freeform 88"/>
          <p:cNvSpPr/>
          <p:nvPr/>
        </p:nvSpPr>
        <p:spPr>
          <a:xfrm>
            <a:off x="5242829" y="3968334"/>
            <a:ext cx="616113" cy="161926"/>
          </a:xfrm>
          <a:prstGeom prst="rect">
            <a:avLst/>
          </a:prstGeom>
          <a:solidFill>
            <a:srgbClr val="33365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48" name="Freeform 91"/>
          <p:cNvSpPr/>
          <p:nvPr/>
        </p:nvSpPr>
        <p:spPr>
          <a:xfrm>
            <a:off x="10146737" y="6654135"/>
            <a:ext cx="1296023" cy="161926"/>
          </a:xfrm>
          <a:prstGeom prst="rect">
            <a:avLst/>
          </a:prstGeom>
          <a:solidFill>
            <a:srgbClr val="33365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49" name="Freeform 94"/>
          <p:cNvSpPr/>
          <p:nvPr/>
        </p:nvSpPr>
        <p:spPr>
          <a:xfrm>
            <a:off x="11442758" y="7350049"/>
            <a:ext cx="2496348" cy="161926"/>
          </a:xfrm>
          <a:prstGeom prst="rect">
            <a:avLst/>
          </a:prstGeom>
          <a:solidFill>
            <a:srgbClr val="33365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50" name="Freeform 97"/>
          <p:cNvSpPr/>
          <p:nvPr/>
        </p:nvSpPr>
        <p:spPr>
          <a:xfrm>
            <a:off x="13976067" y="8045962"/>
            <a:ext cx="2496347" cy="161926"/>
          </a:xfrm>
          <a:prstGeom prst="rect">
            <a:avLst/>
          </a:prstGeom>
          <a:solidFill>
            <a:srgbClr val="33365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51" name="Freeform 100"/>
          <p:cNvSpPr/>
          <p:nvPr/>
        </p:nvSpPr>
        <p:spPr>
          <a:xfrm rot="5400000">
            <a:off x="4573480" y="5941447"/>
            <a:ext cx="5893667" cy="70003"/>
          </a:xfrm>
          <a:prstGeom prst="rect">
            <a:avLst/>
          </a:prstGeom>
          <a:solidFill>
            <a:srgbClr val="FAD02C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52" name="TextBox 102"/>
          <p:cNvSpPr txBox="1"/>
          <p:nvPr/>
        </p:nvSpPr>
        <p:spPr>
          <a:xfrm>
            <a:off x="6670130" y="9004057"/>
            <a:ext cx="1700751" cy="229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1800"/>
              </a:lnSpc>
              <a:defRPr b="1" spc="-66" sz="1600">
                <a:solidFill>
                  <a:srgbClr val="333652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Now</a:t>
            </a:r>
          </a:p>
        </p:txBody>
      </p:sp>
      <p:sp>
        <p:nvSpPr>
          <p:cNvPr id="453" name="TextBox 14"/>
          <p:cNvSpPr txBox="1"/>
          <p:nvPr/>
        </p:nvSpPr>
        <p:spPr>
          <a:xfrm>
            <a:off x="17336735" y="9559663"/>
            <a:ext cx="582127" cy="415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400"/>
              </a:lnSpc>
              <a:defRPr b="1" sz="2400"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14/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8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2"/>
          <p:cNvSpPr txBox="1"/>
          <p:nvPr/>
        </p:nvSpPr>
        <p:spPr>
          <a:xfrm>
            <a:off x="3839119" y="1518310"/>
            <a:ext cx="8377792" cy="1092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b="1" sz="4700">
                <a:solidFill>
                  <a:srgbClr val="333652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Motivation</a:t>
            </a:r>
          </a:p>
        </p:txBody>
      </p:sp>
      <p:sp>
        <p:nvSpPr>
          <p:cNvPr id="100" name="Freeform 4"/>
          <p:cNvSpPr/>
          <p:nvPr/>
        </p:nvSpPr>
        <p:spPr>
          <a:xfrm>
            <a:off x="2219313" y="1773413"/>
            <a:ext cx="883228" cy="883228"/>
          </a:xfrm>
          <a:prstGeom prst="ellipse">
            <a:avLst/>
          </a:prstGeom>
          <a:solidFill>
            <a:srgbClr val="004AAD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1" name="TextBox 5"/>
          <p:cNvSpPr txBox="1"/>
          <p:nvPr/>
        </p:nvSpPr>
        <p:spPr>
          <a:xfrm>
            <a:off x="2349045" y="1750743"/>
            <a:ext cx="623765" cy="769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6400"/>
              </a:lnSpc>
              <a:defRPr sz="4100">
                <a:solidFill>
                  <a:srgbClr val="E9EAEC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02" name="TextBox 6"/>
          <p:cNvSpPr txBox="1"/>
          <p:nvPr/>
        </p:nvSpPr>
        <p:spPr>
          <a:xfrm>
            <a:off x="3839119" y="2985096"/>
            <a:ext cx="8377792" cy="1092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1" indent="0">
              <a:lnSpc>
                <a:spcPts val="9400"/>
              </a:lnSpc>
              <a:defRPr b="1" sz="4700">
                <a:solidFill>
                  <a:srgbClr val="333652"/>
                </a:solidFill>
                <a:latin typeface="Inter Bold"/>
                <a:ea typeface="Inter Bold"/>
                <a:cs typeface="Inter Bold"/>
                <a:sym typeface="Inter Bold"/>
              </a:defRPr>
            </a:pPr>
            <a:r>
              <a:t>Workflow Overview</a:t>
            </a:r>
          </a:p>
        </p:txBody>
      </p:sp>
      <p:sp>
        <p:nvSpPr>
          <p:cNvPr id="103" name="Freeform 8"/>
          <p:cNvSpPr/>
          <p:nvPr/>
        </p:nvSpPr>
        <p:spPr>
          <a:xfrm>
            <a:off x="2219313" y="3237650"/>
            <a:ext cx="883228" cy="883228"/>
          </a:xfrm>
          <a:prstGeom prst="ellipse">
            <a:avLst/>
          </a:prstGeom>
          <a:solidFill>
            <a:srgbClr val="004AAD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4" name="TextBox 9"/>
          <p:cNvSpPr txBox="1"/>
          <p:nvPr/>
        </p:nvSpPr>
        <p:spPr>
          <a:xfrm>
            <a:off x="2349045" y="3214981"/>
            <a:ext cx="623765" cy="769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1" indent="0" algn="ctr">
              <a:lnSpc>
                <a:spcPts val="6400"/>
              </a:lnSpc>
              <a:defRPr sz="4100">
                <a:solidFill>
                  <a:srgbClr val="E9EAEC"/>
                </a:solidFill>
                <a:latin typeface="Inter Bold"/>
                <a:ea typeface="Inter Bold"/>
                <a:cs typeface="Inter Bold"/>
                <a:sym typeface="Inter Bold"/>
              </a:defRPr>
            </a:pPr>
            <a:r>
              <a:t>2</a:t>
            </a:r>
          </a:p>
        </p:txBody>
      </p:sp>
      <p:sp>
        <p:nvSpPr>
          <p:cNvPr id="105" name="TextBox 10"/>
          <p:cNvSpPr txBox="1"/>
          <p:nvPr/>
        </p:nvSpPr>
        <p:spPr>
          <a:xfrm>
            <a:off x="3839119" y="5918667"/>
            <a:ext cx="8377792" cy="1092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1" indent="0">
              <a:lnSpc>
                <a:spcPts val="9400"/>
              </a:lnSpc>
              <a:defRPr b="1" sz="4700">
                <a:solidFill>
                  <a:srgbClr val="333652"/>
                </a:solidFill>
                <a:latin typeface="Inter Bold"/>
                <a:ea typeface="Inter Bold"/>
                <a:cs typeface="Inter Bold"/>
                <a:sym typeface="Inter Bold"/>
              </a:defRPr>
            </a:pPr>
            <a:r>
              <a:t>Demonstration</a:t>
            </a:r>
          </a:p>
        </p:txBody>
      </p:sp>
      <p:sp>
        <p:nvSpPr>
          <p:cNvPr id="106" name="Freeform 12"/>
          <p:cNvSpPr/>
          <p:nvPr/>
        </p:nvSpPr>
        <p:spPr>
          <a:xfrm>
            <a:off x="2219313" y="6166124"/>
            <a:ext cx="883228" cy="883228"/>
          </a:xfrm>
          <a:prstGeom prst="ellipse">
            <a:avLst/>
          </a:prstGeom>
          <a:solidFill>
            <a:srgbClr val="004AAD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7" name="TextBox 13"/>
          <p:cNvSpPr txBox="1"/>
          <p:nvPr/>
        </p:nvSpPr>
        <p:spPr>
          <a:xfrm>
            <a:off x="2349045" y="6143454"/>
            <a:ext cx="623765" cy="769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1" indent="0" algn="ctr">
              <a:lnSpc>
                <a:spcPts val="6400"/>
              </a:lnSpc>
              <a:defRPr sz="4100">
                <a:solidFill>
                  <a:srgbClr val="E9EAEC"/>
                </a:solidFill>
                <a:latin typeface="Inter Bold"/>
                <a:ea typeface="Inter Bold"/>
                <a:cs typeface="Inter Bold"/>
                <a:sym typeface="Inter Bold"/>
              </a:defRPr>
            </a:pPr>
            <a:r>
              <a:t>4</a:t>
            </a:r>
          </a:p>
        </p:txBody>
      </p:sp>
      <p:sp>
        <p:nvSpPr>
          <p:cNvPr id="108" name="TextBox 14"/>
          <p:cNvSpPr txBox="1"/>
          <p:nvPr/>
        </p:nvSpPr>
        <p:spPr>
          <a:xfrm>
            <a:off x="3839119" y="4451880"/>
            <a:ext cx="8377792" cy="1092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1" indent="0">
              <a:lnSpc>
                <a:spcPts val="9400"/>
              </a:lnSpc>
              <a:defRPr b="1" sz="4700">
                <a:solidFill>
                  <a:srgbClr val="333652"/>
                </a:solidFill>
                <a:latin typeface="Inter Bold"/>
                <a:ea typeface="Inter Bold"/>
                <a:cs typeface="Inter Bold"/>
                <a:sym typeface="Inter Bold"/>
              </a:defRPr>
            </a:pPr>
            <a:r>
              <a:t>Database</a:t>
            </a:r>
          </a:p>
        </p:txBody>
      </p:sp>
      <p:sp>
        <p:nvSpPr>
          <p:cNvPr id="109" name="Freeform 16"/>
          <p:cNvSpPr/>
          <p:nvPr/>
        </p:nvSpPr>
        <p:spPr>
          <a:xfrm>
            <a:off x="2219313" y="4701887"/>
            <a:ext cx="883228" cy="883228"/>
          </a:xfrm>
          <a:prstGeom prst="ellipse">
            <a:avLst/>
          </a:prstGeom>
          <a:solidFill>
            <a:srgbClr val="004AAD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0" name="TextBox 17"/>
          <p:cNvSpPr txBox="1"/>
          <p:nvPr/>
        </p:nvSpPr>
        <p:spPr>
          <a:xfrm>
            <a:off x="2349045" y="4679217"/>
            <a:ext cx="623765" cy="769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1" indent="0" algn="ctr">
              <a:lnSpc>
                <a:spcPts val="6400"/>
              </a:lnSpc>
              <a:defRPr sz="4100">
                <a:solidFill>
                  <a:srgbClr val="E9EAEC"/>
                </a:solidFill>
                <a:latin typeface="Inter Bold"/>
                <a:ea typeface="Inter Bold"/>
                <a:cs typeface="Inter Bold"/>
                <a:sym typeface="Inter Bold"/>
              </a:defRPr>
            </a:pPr>
            <a:r>
              <a:t>3</a:t>
            </a:r>
          </a:p>
        </p:txBody>
      </p:sp>
      <p:sp>
        <p:nvSpPr>
          <p:cNvPr id="111" name="TextBox 18"/>
          <p:cNvSpPr txBox="1"/>
          <p:nvPr/>
        </p:nvSpPr>
        <p:spPr>
          <a:xfrm>
            <a:off x="3839119" y="7385453"/>
            <a:ext cx="8377792" cy="1092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1" indent="0">
              <a:lnSpc>
                <a:spcPts val="9400"/>
              </a:lnSpc>
              <a:defRPr b="1" sz="4700">
                <a:solidFill>
                  <a:srgbClr val="333652"/>
                </a:solidFill>
                <a:latin typeface="Inter Bold"/>
                <a:ea typeface="Inter Bold"/>
                <a:cs typeface="Inter Bold"/>
                <a:sym typeface="Inter Bold"/>
              </a:defRPr>
            </a:pPr>
            <a:r>
              <a:t>Gantt Chart</a:t>
            </a:r>
          </a:p>
        </p:txBody>
      </p:sp>
      <p:sp>
        <p:nvSpPr>
          <p:cNvPr id="112" name="Freeform 20"/>
          <p:cNvSpPr/>
          <p:nvPr/>
        </p:nvSpPr>
        <p:spPr>
          <a:xfrm>
            <a:off x="2219313" y="7630361"/>
            <a:ext cx="883228" cy="883228"/>
          </a:xfrm>
          <a:prstGeom prst="ellipse">
            <a:avLst/>
          </a:prstGeom>
          <a:solidFill>
            <a:srgbClr val="004AAD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3" name="TextBox 21"/>
          <p:cNvSpPr txBox="1"/>
          <p:nvPr/>
        </p:nvSpPr>
        <p:spPr>
          <a:xfrm>
            <a:off x="2349045" y="7607692"/>
            <a:ext cx="623765" cy="769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1" indent="0" algn="ctr">
              <a:lnSpc>
                <a:spcPts val="6400"/>
              </a:lnSpc>
              <a:defRPr sz="4100">
                <a:solidFill>
                  <a:srgbClr val="E9EAEC"/>
                </a:solidFill>
                <a:latin typeface="Inter Bold"/>
                <a:ea typeface="Inter Bold"/>
                <a:cs typeface="Inter Bold"/>
                <a:sym typeface="Inter Bold"/>
              </a:defRPr>
            </a:pPr>
            <a:r>
              <a:t>5</a:t>
            </a:r>
          </a:p>
        </p:txBody>
      </p:sp>
      <p:sp>
        <p:nvSpPr>
          <p:cNvPr id="114" name="TextBox 22"/>
          <p:cNvSpPr txBox="1"/>
          <p:nvPr/>
        </p:nvSpPr>
        <p:spPr>
          <a:xfrm>
            <a:off x="17624031" y="9559663"/>
            <a:ext cx="270422" cy="415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400"/>
              </a:lnSpc>
              <a:defRPr sz="2400"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1/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8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760" t="0" r="14805" b="0"/>
          <a:stretch>
            <a:fillRect/>
          </a:stretch>
        </p:blipFill>
        <p:spPr>
          <a:xfrm>
            <a:off x="8503808" y="2630578"/>
            <a:ext cx="9424577" cy="5581117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Freeform 5"/>
          <p:cNvSpPr/>
          <p:nvPr/>
        </p:nvSpPr>
        <p:spPr>
          <a:xfrm>
            <a:off x="0" y="0"/>
            <a:ext cx="18287996" cy="1202306"/>
          </a:xfrm>
          <a:prstGeom prst="rect">
            <a:avLst/>
          </a:prstGeom>
          <a:solidFill>
            <a:srgbClr val="1D213B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8" name="TextBox 7"/>
          <p:cNvSpPr txBox="1"/>
          <p:nvPr/>
        </p:nvSpPr>
        <p:spPr>
          <a:xfrm>
            <a:off x="772293" y="2793798"/>
            <a:ext cx="7082461" cy="4054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1" marL="604522" indent="-302261" algn="just">
              <a:lnSpc>
                <a:spcPts val="4600"/>
              </a:lnSpc>
              <a:buSzPct val="100000"/>
              <a:buFont typeface="Arial"/>
              <a:buChar char="•"/>
              <a:defRPr b="1" sz="2800">
                <a:solidFill>
                  <a:srgbClr val="333652"/>
                </a:solidFill>
                <a:latin typeface="Inter Bold"/>
                <a:ea typeface="Inter Bold"/>
                <a:cs typeface="Inter Bold"/>
                <a:sym typeface="Inter Bold"/>
              </a:defRPr>
            </a:pPr>
            <a:r>
              <a:t>物件辨識紀錄購買物品、價格、日期</a:t>
            </a:r>
          </a:p>
          <a:p>
            <a:pPr lvl="1" marL="604522" indent="-302261" algn="just">
              <a:lnSpc>
                <a:spcPts val="4600"/>
              </a:lnSpc>
              <a:buSzPct val="100000"/>
              <a:buFont typeface="Arial"/>
              <a:buChar char="•"/>
              <a:defRPr b="1" sz="2800">
                <a:solidFill>
                  <a:srgbClr val="333652"/>
                </a:solidFill>
                <a:latin typeface="Inter Bold"/>
                <a:ea typeface="Inter Bold"/>
                <a:cs typeface="Inter Bold"/>
                <a:sym typeface="Inter Bold"/>
              </a:defRPr>
            </a:pPr>
            <a:r>
              <a:t>臉部辨識登陸使用者帳戶</a:t>
            </a:r>
          </a:p>
          <a:p>
            <a:pPr lvl="1" marL="604522" indent="-302261" algn="just">
              <a:lnSpc>
                <a:spcPts val="4600"/>
              </a:lnSpc>
              <a:buSzPct val="100000"/>
              <a:buFont typeface="Arial"/>
              <a:buChar char="•"/>
              <a:defRPr b="1" sz="2800">
                <a:solidFill>
                  <a:srgbClr val="333652"/>
                </a:solidFill>
                <a:latin typeface="Inter Bold"/>
                <a:ea typeface="Inter Bold"/>
                <a:cs typeface="Inter Bold"/>
                <a:sym typeface="Inter Bold"/>
              </a:defRPr>
            </a:pPr>
            <a:r>
              <a:t>透過雲端資料庫，查詢使用者資訊、物品價格</a:t>
            </a:r>
          </a:p>
          <a:p>
            <a:pPr lvl="1" marL="604522" indent="-302261" algn="just">
              <a:lnSpc>
                <a:spcPts val="4600"/>
              </a:lnSpc>
              <a:buSzPct val="100000"/>
              <a:buFont typeface="Arial"/>
              <a:buChar char="•"/>
              <a:defRPr b="1" sz="2800">
                <a:solidFill>
                  <a:srgbClr val="333652"/>
                </a:solidFill>
                <a:latin typeface="Inter Bold"/>
                <a:ea typeface="Inter Bold"/>
                <a:cs typeface="Inter Bold"/>
                <a:sym typeface="Inter Bold"/>
              </a:defRPr>
            </a:pPr>
            <a:r>
              <a:t>Docker 將軟體整合，部署至邊緣計算設備(Jetson Orin Nano, Raspberry Pi)</a:t>
            </a:r>
          </a:p>
        </p:txBody>
      </p:sp>
      <p:sp>
        <p:nvSpPr>
          <p:cNvPr id="119" name="TextBox 8"/>
          <p:cNvSpPr txBox="1"/>
          <p:nvPr/>
        </p:nvSpPr>
        <p:spPr>
          <a:xfrm>
            <a:off x="1028700" y="1869826"/>
            <a:ext cx="7154251" cy="659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just">
              <a:lnSpc>
                <a:spcPts val="5000"/>
              </a:lnSpc>
              <a:defRPr b="1" sz="3500">
                <a:solidFill>
                  <a:srgbClr val="333652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應用場景：無人商店、消費紀錄</a:t>
            </a:r>
          </a:p>
        </p:txBody>
      </p:sp>
      <p:sp>
        <p:nvSpPr>
          <p:cNvPr id="120" name="TextBox 9"/>
          <p:cNvSpPr txBox="1"/>
          <p:nvPr/>
        </p:nvSpPr>
        <p:spPr>
          <a:xfrm>
            <a:off x="4720149" y="110467"/>
            <a:ext cx="9069732" cy="864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7300"/>
              </a:lnSpc>
              <a:defRPr b="1" spc="579" sz="4200">
                <a:solidFill>
                  <a:srgbClr val="FAD02C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Motivation</a:t>
            </a:r>
          </a:p>
        </p:txBody>
      </p:sp>
      <p:sp>
        <p:nvSpPr>
          <p:cNvPr id="121" name="TextBox 10"/>
          <p:cNvSpPr txBox="1"/>
          <p:nvPr/>
        </p:nvSpPr>
        <p:spPr>
          <a:xfrm>
            <a:off x="17599624" y="9559663"/>
            <a:ext cx="319237" cy="415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400"/>
              </a:lnSpc>
              <a:defRPr sz="2400"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2/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8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reeform 3"/>
          <p:cNvSpPr/>
          <p:nvPr/>
        </p:nvSpPr>
        <p:spPr>
          <a:xfrm>
            <a:off x="0" y="0"/>
            <a:ext cx="18287996" cy="1202306"/>
          </a:xfrm>
          <a:prstGeom prst="rect">
            <a:avLst/>
          </a:prstGeom>
          <a:solidFill>
            <a:srgbClr val="1D213B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4" name="Freeform 5"/>
          <p:cNvSpPr/>
          <p:nvPr/>
        </p:nvSpPr>
        <p:spPr>
          <a:xfrm>
            <a:off x="8315283" y="1678664"/>
            <a:ext cx="1879464" cy="150356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5" name="AutoShape 6"/>
          <p:cNvSpPr/>
          <p:nvPr/>
        </p:nvSpPr>
        <p:spPr>
          <a:xfrm>
            <a:off x="3309032" y="2412395"/>
            <a:ext cx="4383436" cy="1"/>
          </a:xfrm>
          <a:prstGeom prst="line">
            <a:avLst/>
          </a:prstGeom>
          <a:ln w="38100">
            <a:solidFill>
              <a:srgbClr val="333652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26" name="AutoShape 7"/>
          <p:cNvSpPr/>
          <p:nvPr/>
        </p:nvSpPr>
        <p:spPr>
          <a:xfrm>
            <a:off x="10817007" y="2233686"/>
            <a:ext cx="4383436" cy="1"/>
          </a:xfrm>
          <a:prstGeom prst="line">
            <a:avLst/>
          </a:prstGeom>
          <a:ln w="38100">
            <a:solidFill>
              <a:srgbClr val="333652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27" name="AutoShape 8"/>
          <p:cNvSpPr/>
          <p:nvPr/>
        </p:nvSpPr>
        <p:spPr>
          <a:xfrm flipH="1" flipV="1">
            <a:off x="10817007" y="2713465"/>
            <a:ext cx="4383436" cy="1"/>
          </a:xfrm>
          <a:prstGeom prst="line">
            <a:avLst/>
          </a:prstGeom>
          <a:ln w="38100">
            <a:solidFill>
              <a:srgbClr val="333652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28" name="Freeform 9"/>
          <p:cNvSpPr/>
          <p:nvPr/>
        </p:nvSpPr>
        <p:spPr>
          <a:xfrm>
            <a:off x="1454786" y="1660611"/>
            <a:ext cx="1539676" cy="153967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9" name="AutoShape 10"/>
          <p:cNvSpPr/>
          <p:nvPr/>
        </p:nvSpPr>
        <p:spPr>
          <a:xfrm>
            <a:off x="9220045" y="3958642"/>
            <a:ext cx="3299" cy="512229"/>
          </a:xfrm>
          <a:prstGeom prst="line">
            <a:avLst/>
          </a:prstGeom>
          <a:ln w="38100">
            <a:solidFill>
              <a:srgbClr val="333652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30" name="Freeform 11"/>
          <p:cNvSpPr/>
          <p:nvPr/>
        </p:nvSpPr>
        <p:spPr>
          <a:xfrm>
            <a:off x="1467925" y="4654996"/>
            <a:ext cx="1503571" cy="150357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1" name="Freeform 12"/>
          <p:cNvSpPr/>
          <p:nvPr/>
        </p:nvSpPr>
        <p:spPr>
          <a:xfrm>
            <a:off x="8281964" y="4654996"/>
            <a:ext cx="1879463" cy="150357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2" name="AutoShape 13"/>
          <p:cNvSpPr/>
          <p:nvPr/>
        </p:nvSpPr>
        <p:spPr>
          <a:xfrm>
            <a:off x="3275711" y="5388728"/>
            <a:ext cx="4383437" cy="1"/>
          </a:xfrm>
          <a:prstGeom prst="line">
            <a:avLst/>
          </a:prstGeom>
          <a:ln w="38100">
            <a:solidFill>
              <a:srgbClr val="333652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33" name="AutoShape 14"/>
          <p:cNvSpPr/>
          <p:nvPr/>
        </p:nvSpPr>
        <p:spPr>
          <a:xfrm>
            <a:off x="10783685" y="5162550"/>
            <a:ext cx="4383436" cy="0"/>
          </a:xfrm>
          <a:prstGeom prst="line">
            <a:avLst/>
          </a:prstGeom>
          <a:ln w="38100">
            <a:solidFill>
              <a:srgbClr val="333652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34" name="AutoShape 15"/>
          <p:cNvSpPr/>
          <p:nvPr/>
        </p:nvSpPr>
        <p:spPr>
          <a:xfrm flipH="1">
            <a:off x="10800599" y="5717799"/>
            <a:ext cx="4382929" cy="2530486"/>
          </a:xfrm>
          <a:prstGeom prst="line">
            <a:avLst/>
          </a:prstGeom>
          <a:ln w="38100">
            <a:solidFill>
              <a:srgbClr val="333652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35" name="Freeform 16"/>
          <p:cNvSpPr/>
          <p:nvPr/>
        </p:nvSpPr>
        <p:spPr>
          <a:xfrm>
            <a:off x="8315283" y="7779450"/>
            <a:ext cx="1879464" cy="150357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6" name="AutoShape 17"/>
          <p:cNvSpPr/>
          <p:nvPr/>
        </p:nvSpPr>
        <p:spPr>
          <a:xfrm>
            <a:off x="10817007" y="8927382"/>
            <a:ext cx="4383436" cy="1"/>
          </a:xfrm>
          <a:prstGeom prst="line">
            <a:avLst/>
          </a:prstGeom>
          <a:ln w="38100">
            <a:solidFill>
              <a:srgbClr val="333652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37" name="Freeform 18"/>
          <p:cNvSpPr/>
          <p:nvPr/>
        </p:nvSpPr>
        <p:spPr>
          <a:xfrm>
            <a:off x="1454786" y="7761398"/>
            <a:ext cx="1539676" cy="153967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8" name="AutoShape 19"/>
          <p:cNvSpPr/>
          <p:nvPr/>
        </p:nvSpPr>
        <p:spPr>
          <a:xfrm>
            <a:off x="3309032" y="8965482"/>
            <a:ext cx="4383436" cy="1"/>
          </a:xfrm>
          <a:prstGeom prst="line">
            <a:avLst/>
          </a:prstGeom>
          <a:ln w="38100">
            <a:solidFill>
              <a:srgbClr val="333652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39" name="AutoShape 20"/>
          <p:cNvSpPr/>
          <p:nvPr/>
        </p:nvSpPr>
        <p:spPr>
          <a:xfrm flipH="1">
            <a:off x="3275712" y="8257234"/>
            <a:ext cx="4383436" cy="1"/>
          </a:xfrm>
          <a:prstGeom prst="line">
            <a:avLst/>
          </a:prstGeom>
          <a:ln w="38100">
            <a:solidFill>
              <a:srgbClr val="333652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40" name="AutoShape 21"/>
          <p:cNvSpPr/>
          <p:nvPr/>
        </p:nvSpPr>
        <p:spPr>
          <a:xfrm>
            <a:off x="9220045" y="6976663"/>
            <a:ext cx="3299" cy="512229"/>
          </a:xfrm>
          <a:prstGeom prst="line">
            <a:avLst/>
          </a:prstGeom>
          <a:ln w="38100">
            <a:solidFill>
              <a:srgbClr val="333652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41" name="Freeform 22"/>
          <p:cNvSpPr/>
          <p:nvPr/>
        </p:nvSpPr>
        <p:spPr>
          <a:xfrm>
            <a:off x="15455610" y="1615987"/>
            <a:ext cx="1554720" cy="155471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2" name="TextBox 23"/>
          <p:cNvSpPr txBox="1"/>
          <p:nvPr/>
        </p:nvSpPr>
        <p:spPr>
          <a:xfrm>
            <a:off x="5049249" y="1834431"/>
            <a:ext cx="938598" cy="436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400"/>
              </a:lnSpc>
              <a:defRPr sz="2400">
                <a:solidFill>
                  <a:srgbClr val="333652"/>
                </a:solidFill>
                <a:latin typeface="JetBrains Mono Bold"/>
                <a:ea typeface="JetBrains Mono Bold"/>
                <a:cs typeface="JetBrains Mono Bold"/>
                <a:sym typeface="JetBrains Mono Bold"/>
              </a:defRPr>
            </a:lvl1pPr>
          </a:lstStyle>
          <a:p>
            <a:pPr/>
            <a:r>
              <a:t>Login</a:t>
            </a:r>
          </a:p>
        </p:txBody>
      </p:sp>
      <p:sp>
        <p:nvSpPr>
          <p:cNvPr id="143" name="TextBox 24"/>
          <p:cNvSpPr txBox="1"/>
          <p:nvPr/>
        </p:nvSpPr>
        <p:spPr>
          <a:xfrm>
            <a:off x="11849086" y="1649091"/>
            <a:ext cx="2064915" cy="436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400"/>
              </a:lnSpc>
              <a:defRPr sz="2400">
                <a:solidFill>
                  <a:srgbClr val="333652"/>
                </a:solidFill>
                <a:latin typeface="JetBrains Mono Bold"/>
                <a:ea typeface="JetBrains Mono Bold"/>
                <a:cs typeface="JetBrains Mono Bold"/>
                <a:sym typeface="JetBrains Mono Bold"/>
              </a:defRPr>
            </a:lvl1pPr>
          </a:lstStyle>
          <a:p>
            <a:pPr/>
            <a:r>
              <a:t>Search User</a:t>
            </a:r>
          </a:p>
        </p:txBody>
      </p:sp>
      <p:sp>
        <p:nvSpPr>
          <p:cNvPr id="144" name="TextBox 25"/>
          <p:cNvSpPr txBox="1"/>
          <p:nvPr/>
        </p:nvSpPr>
        <p:spPr>
          <a:xfrm>
            <a:off x="3466646" y="2527244"/>
            <a:ext cx="4068208" cy="436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400"/>
              </a:lnSpc>
              <a:defRPr sz="2400">
                <a:solidFill>
                  <a:srgbClr val="333652"/>
                </a:solidFill>
                <a:latin typeface="JetBrains Mono Bold"/>
                <a:ea typeface="JetBrains Mono Bold"/>
                <a:cs typeface="JetBrains Mono Bold"/>
                <a:sym typeface="JetBrains Mono Bold"/>
              </a:defRPr>
            </a:lvl1pPr>
          </a:lstStyle>
          <a:p>
            <a:pPr/>
            <a:r>
              <a:t>Face Recog / Password</a:t>
            </a:r>
          </a:p>
        </p:txBody>
      </p:sp>
      <p:sp>
        <p:nvSpPr>
          <p:cNvPr id="145" name="TextBox 26"/>
          <p:cNvSpPr txBox="1"/>
          <p:nvPr/>
        </p:nvSpPr>
        <p:spPr>
          <a:xfrm>
            <a:off x="11506968" y="2833129"/>
            <a:ext cx="3003512" cy="436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400"/>
              </a:lnSpc>
              <a:defRPr sz="2400">
                <a:solidFill>
                  <a:srgbClr val="333652"/>
                </a:solidFill>
                <a:latin typeface="JetBrains Mono Bold"/>
                <a:ea typeface="JetBrains Mono Bold"/>
                <a:cs typeface="JetBrains Mono Bold"/>
                <a:sym typeface="JetBrains Mono Bold"/>
              </a:defRPr>
            </a:lvl1pPr>
          </a:lstStyle>
          <a:p>
            <a:pPr/>
            <a:r>
              <a:t>Return User Info</a:t>
            </a:r>
          </a:p>
        </p:txBody>
      </p:sp>
      <p:sp>
        <p:nvSpPr>
          <p:cNvPr id="146" name="TextBox 27"/>
          <p:cNvSpPr txBox="1"/>
          <p:nvPr/>
        </p:nvSpPr>
        <p:spPr>
          <a:xfrm>
            <a:off x="11755228" y="4572794"/>
            <a:ext cx="2252634" cy="436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400"/>
              </a:lnSpc>
              <a:defRPr sz="2400">
                <a:solidFill>
                  <a:srgbClr val="333652"/>
                </a:solidFill>
                <a:latin typeface="JetBrains Mono Bold"/>
                <a:ea typeface="JetBrains Mono Bold"/>
                <a:cs typeface="JetBrains Mono Bold"/>
                <a:sym typeface="JetBrains Mono Bold"/>
              </a:defRPr>
            </a:lvl1pPr>
          </a:lstStyle>
          <a:p>
            <a:pPr/>
            <a:r>
              <a:t>Search Items</a:t>
            </a:r>
          </a:p>
        </p:txBody>
      </p:sp>
      <p:sp>
        <p:nvSpPr>
          <p:cNvPr id="147" name="TextBox 28"/>
          <p:cNvSpPr txBox="1"/>
          <p:nvPr/>
        </p:nvSpPr>
        <p:spPr>
          <a:xfrm>
            <a:off x="3433326" y="5503576"/>
            <a:ext cx="4068208" cy="436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400"/>
              </a:lnSpc>
              <a:defRPr sz="2400">
                <a:solidFill>
                  <a:srgbClr val="333652"/>
                </a:solidFill>
                <a:latin typeface="JetBrains Mono Bold"/>
                <a:ea typeface="JetBrains Mono Bold"/>
                <a:cs typeface="JetBrains Mono Bold"/>
                <a:sym typeface="JetBrains Mono Bold"/>
              </a:defRPr>
            </a:lvl1pPr>
          </a:lstStyle>
          <a:p>
            <a:pPr/>
            <a:r>
              <a:t>Object Detect</a:t>
            </a:r>
          </a:p>
        </p:txBody>
      </p:sp>
      <p:sp>
        <p:nvSpPr>
          <p:cNvPr id="148" name="TextBox 29"/>
          <p:cNvSpPr txBox="1"/>
          <p:nvPr/>
        </p:nvSpPr>
        <p:spPr>
          <a:xfrm rot="19800000">
            <a:off x="12133667" y="7076889"/>
            <a:ext cx="2440354" cy="436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400"/>
              </a:lnSpc>
              <a:defRPr sz="2400">
                <a:solidFill>
                  <a:srgbClr val="333652"/>
                </a:solidFill>
                <a:latin typeface="JetBrains Mono Bold"/>
                <a:ea typeface="JetBrains Mono Bold"/>
                <a:cs typeface="JetBrains Mono Bold"/>
                <a:sym typeface="JetBrains Mono Bold"/>
              </a:defRPr>
            </a:lvl1pPr>
          </a:lstStyle>
          <a:p>
            <a:pPr/>
            <a:r>
              <a:t>Return Prices</a:t>
            </a:r>
          </a:p>
        </p:txBody>
      </p:sp>
      <p:sp>
        <p:nvSpPr>
          <p:cNvPr id="149" name="TextBox 30"/>
          <p:cNvSpPr txBox="1"/>
          <p:nvPr/>
        </p:nvSpPr>
        <p:spPr>
          <a:xfrm>
            <a:off x="1849129" y="3358991"/>
            <a:ext cx="750988" cy="436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400"/>
              </a:lnSpc>
              <a:defRPr sz="2400">
                <a:solidFill>
                  <a:srgbClr val="004AAD"/>
                </a:solidFill>
                <a:latin typeface="JetBrains Mono Bold"/>
                <a:ea typeface="JetBrains Mono Bold"/>
                <a:cs typeface="JetBrains Mono Bold"/>
                <a:sym typeface="JetBrains Mono Bold"/>
              </a:defRPr>
            </a:lvl1pPr>
          </a:lstStyle>
          <a:p>
            <a:pPr/>
            <a:r>
              <a:t>User</a:t>
            </a:r>
          </a:p>
        </p:txBody>
      </p:sp>
      <p:sp>
        <p:nvSpPr>
          <p:cNvPr id="150" name="TextBox 31"/>
          <p:cNvSpPr txBox="1"/>
          <p:nvPr/>
        </p:nvSpPr>
        <p:spPr>
          <a:xfrm>
            <a:off x="1284667" y="6328071"/>
            <a:ext cx="1906192" cy="398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100"/>
              </a:lnSpc>
              <a:defRPr sz="2200">
                <a:solidFill>
                  <a:srgbClr val="004AAD"/>
                </a:solidFill>
                <a:latin typeface="JetBrains Mono Bold"/>
                <a:ea typeface="JetBrains Mono Bold"/>
                <a:cs typeface="JetBrains Mono Bold"/>
                <a:sym typeface="JetBrains Mono Bold"/>
              </a:defRPr>
            </a:lvl1pPr>
          </a:lstStyle>
          <a:p>
            <a:pPr/>
            <a:r>
              <a:t>Items Image</a:t>
            </a:r>
          </a:p>
        </p:txBody>
      </p:sp>
      <p:sp>
        <p:nvSpPr>
          <p:cNvPr id="151" name="TextBox 32"/>
          <p:cNvSpPr txBox="1"/>
          <p:nvPr/>
        </p:nvSpPr>
        <p:spPr>
          <a:xfrm>
            <a:off x="8973357" y="3358991"/>
            <a:ext cx="563315" cy="436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400"/>
              </a:lnSpc>
              <a:defRPr sz="2400">
                <a:solidFill>
                  <a:srgbClr val="004AAD"/>
                </a:solidFill>
                <a:latin typeface="JetBrains Mono Bold"/>
                <a:ea typeface="JetBrains Mono Bold"/>
                <a:cs typeface="JetBrains Mono Bold"/>
                <a:sym typeface="JetBrains Mono Bold"/>
              </a:defRPr>
            </a:lvl1pPr>
          </a:lstStyle>
          <a:p>
            <a:pPr/>
            <a:r>
              <a:t>App</a:t>
            </a:r>
          </a:p>
        </p:txBody>
      </p:sp>
      <p:sp>
        <p:nvSpPr>
          <p:cNvPr id="152" name="TextBox 33"/>
          <p:cNvSpPr txBox="1"/>
          <p:nvPr/>
        </p:nvSpPr>
        <p:spPr>
          <a:xfrm>
            <a:off x="8965147" y="6336598"/>
            <a:ext cx="563315" cy="436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400"/>
              </a:lnSpc>
              <a:defRPr sz="2400">
                <a:solidFill>
                  <a:srgbClr val="004AAD"/>
                </a:solidFill>
                <a:latin typeface="JetBrains Mono Bold"/>
                <a:ea typeface="JetBrains Mono Bold"/>
                <a:cs typeface="JetBrains Mono Bold"/>
                <a:sym typeface="JetBrains Mono Bold"/>
              </a:defRPr>
            </a:lvl1pPr>
          </a:lstStyle>
          <a:p>
            <a:pPr/>
            <a:r>
              <a:t>App</a:t>
            </a:r>
          </a:p>
        </p:txBody>
      </p:sp>
      <p:sp>
        <p:nvSpPr>
          <p:cNvPr id="153" name="TextBox 34"/>
          <p:cNvSpPr txBox="1"/>
          <p:nvPr/>
        </p:nvSpPr>
        <p:spPr>
          <a:xfrm>
            <a:off x="15481983" y="3358991"/>
            <a:ext cx="1501974" cy="436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400"/>
              </a:lnSpc>
              <a:defRPr sz="2400">
                <a:solidFill>
                  <a:srgbClr val="004AAD"/>
                </a:solidFill>
                <a:latin typeface="JetBrains Mono Bold"/>
                <a:ea typeface="JetBrains Mono Bold"/>
                <a:cs typeface="JetBrains Mono Bold"/>
                <a:sym typeface="JetBrains Mono Bold"/>
              </a:defRPr>
            </a:lvl1pPr>
          </a:lstStyle>
          <a:p>
            <a:pPr/>
            <a:r>
              <a:t>DataBase</a:t>
            </a:r>
          </a:p>
        </p:txBody>
      </p:sp>
      <p:sp>
        <p:nvSpPr>
          <p:cNvPr id="154" name="TextBox 35"/>
          <p:cNvSpPr txBox="1"/>
          <p:nvPr/>
        </p:nvSpPr>
        <p:spPr>
          <a:xfrm>
            <a:off x="15495122" y="6336598"/>
            <a:ext cx="1501974" cy="436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400"/>
              </a:lnSpc>
              <a:defRPr sz="2400">
                <a:solidFill>
                  <a:srgbClr val="004AAD"/>
                </a:solidFill>
                <a:latin typeface="JetBrains Mono Bold"/>
                <a:ea typeface="JetBrains Mono Bold"/>
                <a:cs typeface="JetBrains Mono Bold"/>
                <a:sym typeface="JetBrains Mono Bold"/>
              </a:defRPr>
            </a:lvl1pPr>
          </a:lstStyle>
          <a:p>
            <a:pPr/>
            <a:r>
              <a:t>DataBase</a:t>
            </a:r>
          </a:p>
        </p:txBody>
      </p:sp>
      <p:sp>
        <p:nvSpPr>
          <p:cNvPr id="155" name="TextBox 36"/>
          <p:cNvSpPr txBox="1"/>
          <p:nvPr/>
        </p:nvSpPr>
        <p:spPr>
          <a:xfrm>
            <a:off x="12445565" y="9050055"/>
            <a:ext cx="1126318" cy="436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400"/>
              </a:lnSpc>
              <a:defRPr sz="2400">
                <a:solidFill>
                  <a:srgbClr val="333652"/>
                </a:solidFill>
                <a:latin typeface="JetBrains Mono Bold"/>
                <a:ea typeface="JetBrains Mono Bold"/>
                <a:cs typeface="JetBrains Mono Bold"/>
                <a:sym typeface="JetBrains Mono Bold"/>
              </a:defRPr>
            </a:lvl1pPr>
          </a:lstStyle>
          <a:p>
            <a:pPr/>
            <a:r>
              <a:t>Record</a:t>
            </a:r>
          </a:p>
        </p:txBody>
      </p:sp>
      <p:sp>
        <p:nvSpPr>
          <p:cNvPr id="156" name="TextBox 37"/>
          <p:cNvSpPr txBox="1"/>
          <p:nvPr/>
        </p:nvSpPr>
        <p:spPr>
          <a:xfrm>
            <a:off x="1849129" y="9459779"/>
            <a:ext cx="750988" cy="436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400"/>
              </a:lnSpc>
              <a:defRPr sz="2400">
                <a:solidFill>
                  <a:srgbClr val="004AAD"/>
                </a:solidFill>
                <a:latin typeface="JetBrains Mono Bold"/>
                <a:ea typeface="JetBrains Mono Bold"/>
                <a:cs typeface="JetBrains Mono Bold"/>
                <a:sym typeface="JetBrains Mono Bold"/>
              </a:defRPr>
            </a:lvl1pPr>
          </a:lstStyle>
          <a:p>
            <a:pPr/>
            <a:r>
              <a:t>User</a:t>
            </a:r>
          </a:p>
        </p:txBody>
      </p:sp>
      <p:sp>
        <p:nvSpPr>
          <p:cNvPr id="157" name="TextBox 38"/>
          <p:cNvSpPr txBox="1"/>
          <p:nvPr/>
        </p:nvSpPr>
        <p:spPr>
          <a:xfrm>
            <a:off x="4975954" y="9089097"/>
            <a:ext cx="1314037" cy="436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400"/>
              </a:lnSpc>
              <a:defRPr sz="2400">
                <a:solidFill>
                  <a:srgbClr val="333652"/>
                </a:solidFill>
                <a:latin typeface="JetBrains Mono Bold"/>
                <a:ea typeface="JetBrains Mono Bold"/>
                <a:cs typeface="JetBrains Mono Bold"/>
                <a:sym typeface="JetBrains Mono Bold"/>
              </a:defRPr>
            </a:lvl1pPr>
          </a:lstStyle>
          <a:p>
            <a:pPr/>
            <a:r>
              <a:t>Confirm</a:t>
            </a:r>
          </a:p>
        </p:txBody>
      </p:sp>
      <p:sp>
        <p:nvSpPr>
          <p:cNvPr id="158" name="TextBox 39"/>
          <p:cNvSpPr txBox="1"/>
          <p:nvPr/>
        </p:nvSpPr>
        <p:spPr>
          <a:xfrm>
            <a:off x="4412794" y="7667479"/>
            <a:ext cx="2440354" cy="436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400"/>
              </a:lnSpc>
              <a:defRPr sz="2400">
                <a:solidFill>
                  <a:srgbClr val="333652"/>
                </a:solidFill>
                <a:latin typeface="JetBrains Mono Bold"/>
                <a:ea typeface="JetBrains Mono Bold"/>
                <a:cs typeface="JetBrains Mono Bold"/>
                <a:sym typeface="JetBrains Mono Bold"/>
              </a:defRPr>
            </a:lvl1pPr>
          </a:lstStyle>
          <a:p>
            <a:pPr/>
            <a:r>
              <a:t>Return Prices</a:t>
            </a:r>
          </a:p>
        </p:txBody>
      </p:sp>
      <p:sp>
        <p:nvSpPr>
          <p:cNvPr id="159" name="TextBox 40"/>
          <p:cNvSpPr txBox="1"/>
          <p:nvPr/>
        </p:nvSpPr>
        <p:spPr>
          <a:xfrm>
            <a:off x="8973357" y="9459779"/>
            <a:ext cx="563315" cy="436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400"/>
              </a:lnSpc>
              <a:defRPr sz="2400">
                <a:solidFill>
                  <a:srgbClr val="004AAD"/>
                </a:solidFill>
                <a:latin typeface="JetBrains Mono Bold"/>
                <a:ea typeface="JetBrains Mono Bold"/>
                <a:cs typeface="JetBrains Mono Bold"/>
                <a:sym typeface="JetBrains Mono Bold"/>
              </a:defRPr>
            </a:lvl1pPr>
          </a:lstStyle>
          <a:p>
            <a:pPr/>
            <a:r>
              <a:t>App</a:t>
            </a:r>
          </a:p>
        </p:txBody>
      </p:sp>
      <p:sp>
        <p:nvSpPr>
          <p:cNvPr id="160" name="TextBox 41"/>
          <p:cNvSpPr txBox="1"/>
          <p:nvPr/>
        </p:nvSpPr>
        <p:spPr>
          <a:xfrm>
            <a:off x="15481983" y="9459779"/>
            <a:ext cx="1501974" cy="436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400"/>
              </a:lnSpc>
              <a:defRPr sz="2400">
                <a:solidFill>
                  <a:srgbClr val="004AAD"/>
                </a:solidFill>
                <a:latin typeface="JetBrains Mono Bold"/>
                <a:ea typeface="JetBrains Mono Bold"/>
                <a:cs typeface="JetBrains Mono Bold"/>
                <a:sym typeface="JetBrains Mono Bold"/>
              </a:defRPr>
            </a:lvl1pPr>
          </a:lstStyle>
          <a:p>
            <a:pPr/>
            <a:r>
              <a:t>DataBase</a:t>
            </a:r>
          </a:p>
        </p:txBody>
      </p:sp>
      <p:sp>
        <p:nvSpPr>
          <p:cNvPr id="161" name="Freeform 42"/>
          <p:cNvSpPr/>
          <p:nvPr/>
        </p:nvSpPr>
        <p:spPr>
          <a:xfrm>
            <a:off x="15455610" y="4773843"/>
            <a:ext cx="1554720" cy="155472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2" name="Freeform 43"/>
          <p:cNvSpPr/>
          <p:nvPr/>
        </p:nvSpPr>
        <p:spPr>
          <a:xfrm>
            <a:off x="15455610" y="7913643"/>
            <a:ext cx="1554720" cy="155471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3" name="TextBox 44"/>
          <p:cNvSpPr txBox="1"/>
          <p:nvPr/>
        </p:nvSpPr>
        <p:spPr>
          <a:xfrm>
            <a:off x="4707528" y="55179"/>
            <a:ext cx="9069732" cy="864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7300"/>
              </a:lnSpc>
              <a:defRPr b="1" spc="234" sz="4200">
                <a:solidFill>
                  <a:srgbClr val="FAD02C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Workflow      Overview</a:t>
            </a:r>
          </a:p>
        </p:txBody>
      </p:sp>
      <p:sp>
        <p:nvSpPr>
          <p:cNvPr id="164" name="TextBox 45"/>
          <p:cNvSpPr txBox="1"/>
          <p:nvPr/>
        </p:nvSpPr>
        <p:spPr>
          <a:xfrm>
            <a:off x="17439605" y="9559663"/>
            <a:ext cx="479257" cy="415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400"/>
              </a:lnSpc>
              <a:defRPr sz="2400"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3/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8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Freeform 3"/>
          <p:cNvSpPr/>
          <p:nvPr/>
        </p:nvSpPr>
        <p:spPr>
          <a:xfrm>
            <a:off x="4597" y="6976658"/>
            <a:ext cx="18281104" cy="143947"/>
          </a:xfrm>
          <a:prstGeom prst="rect">
            <a:avLst/>
          </a:prstGeom>
          <a:solidFill>
            <a:srgbClr val="004AAD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7" name="TextBox 5"/>
          <p:cNvSpPr txBox="1"/>
          <p:nvPr/>
        </p:nvSpPr>
        <p:spPr>
          <a:xfrm>
            <a:off x="3658059" y="2958801"/>
            <a:ext cx="11167183" cy="1308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b="1" spc="-206" sz="12100">
                <a:latin typeface="Inter Heavy"/>
                <a:ea typeface="Inter Heavy"/>
                <a:cs typeface="Inter Heavy"/>
                <a:sym typeface="Inter Heavy"/>
              </a:defRPr>
            </a:lvl1pPr>
          </a:lstStyle>
          <a:p>
            <a:pPr/>
            <a:r>
              <a:t>DataBase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8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Freeform 2"/>
          <p:cNvSpPr/>
          <p:nvPr/>
        </p:nvSpPr>
        <p:spPr>
          <a:xfrm>
            <a:off x="11720439" y="253373"/>
            <a:ext cx="6477851" cy="326973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0" name="Freeform 3"/>
          <p:cNvSpPr/>
          <p:nvPr/>
        </p:nvSpPr>
        <p:spPr>
          <a:xfrm>
            <a:off x="1309946" y="1334921"/>
            <a:ext cx="2703418" cy="270341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1" name="Freeform 4"/>
          <p:cNvSpPr/>
          <p:nvPr/>
        </p:nvSpPr>
        <p:spPr>
          <a:xfrm>
            <a:off x="15574976" y="8539463"/>
            <a:ext cx="1884667" cy="12603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2" name="Freeform 5"/>
          <p:cNvSpPr/>
          <p:nvPr/>
        </p:nvSpPr>
        <p:spPr>
          <a:xfrm>
            <a:off x="11066019" y="8417862"/>
            <a:ext cx="1879463" cy="150357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3" name="Freeform 6"/>
          <p:cNvSpPr/>
          <p:nvPr/>
        </p:nvSpPr>
        <p:spPr>
          <a:xfrm>
            <a:off x="6211429" y="7054081"/>
            <a:ext cx="1554718" cy="15547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4" name="Freeform 7"/>
          <p:cNvSpPr/>
          <p:nvPr/>
        </p:nvSpPr>
        <p:spPr>
          <a:xfrm>
            <a:off x="1145061" y="7111244"/>
            <a:ext cx="1516596" cy="1516595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5" name="Freeform 9"/>
          <p:cNvSpPr/>
          <p:nvPr/>
        </p:nvSpPr>
        <p:spPr>
          <a:xfrm>
            <a:off x="0" y="0"/>
            <a:ext cx="18287996" cy="1202306"/>
          </a:xfrm>
          <a:prstGeom prst="rect">
            <a:avLst/>
          </a:prstGeom>
          <a:solidFill>
            <a:srgbClr val="1D213B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6" name="TextBox 11"/>
          <p:cNvSpPr txBox="1"/>
          <p:nvPr/>
        </p:nvSpPr>
        <p:spPr>
          <a:xfrm>
            <a:off x="4612583" y="55179"/>
            <a:ext cx="9069732" cy="864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7300"/>
              </a:lnSpc>
              <a:defRPr b="1" spc="579" sz="4200">
                <a:solidFill>
                  <a:srgbClr val="FAD02C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Why BigQuery</a:t>
            </a:r>
          </a:p>
        </p:txBody>
      </p:sp>
      <p:sp>
        <p:nvSpPr>
          <p:cNvPr id="177" name="TextBox 12"/>
          <p:cNvSpPr txBox="1"/>
          <p:nvPr/>
        </p:nvSpPr>
        <p:spPr>
          <a:xfrm>
            <a:off x="4612582" y="2006338"/>
            <a:ext cx="11797162" cy="1406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just">
              <a:lnSpc>
                <a:spcPts val="3700"/>
              </a:lnSpc>
              <a:defRPr b="1" sz="2100">
                <a:latin typeface="Inter Bold"/>
                <a:ea typeface="Inter Bold"/>
                <a:cs typeface="Inter Bold"/>
                <a:sym typeface="Inter Bold"/>
              </a:defRPr>
            </a:pPr>
            <a:r>
              <a:t>BigQuery（Google BigQuery）</a:t>
            </a:r>
          </a:p>
          <a:p>
            <a:pPr algn="just">
              <a:lnSpc>
                <a:spcPts val="3700"/>
              </a:lnSpc>
              <a:defRPr b="1" sz="2100">
                <a:latin typeface="Inter Bold"/>
                <a:ea typeface="Inter Bold"/>
                <a:cs typeface="Inter Bold"/>
                <a:sym typeface="Inter Bold"/>
              </a:defRPr>
            </a:pPr>
            <a:r>
              <a:t>由Google Cloud Platform提供的高效且彈性的大數據分析平台。它是一個基於</a:t>
            </a:r>
            <a:r>
              <a:rPr>
                <a:solidFill>
                  <a:srgbClr val="004AAD"/>
                </a:solidFill>
              </a:rPr>
              <a:t>雲端的資料倉儲和分析服務</a:t>
            </a:r>
            <a:r>
              <a:t>，不僅可以</a:t>
            </a:r>
            <a:r>
              <a:rPr>
                <a:solidFill>
                  <a:srgbClr val="004AAD"/>
                </a:solidFill>
              </a:rPr>
              <a:t>跨雲端運作</a:t>
            </a:r>
            <a:r>
              <a:t>，也能依據資料調度資源。</a:t>
            </a:r>
          </a:p>
        </p:txBody>
      </p:sp>
      <p:sp>
        <p:nvSpPr>
          <p:cNvPr id="178" name="TextBox 13"/>
          <p:cNvSpPr txBox="1"/>
          <p:nvPr/>
        </p:nvSpPr>
        <p:spPr>
          <a:xfrm>
            <a:off x="1550237" y="4089137"/>
            <a:ext cx="15709063" cy="1477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just">
              <a:lnSpc>
                <a:spcPts val="3900"/>
              </a:lnSpc>
              <a:defRPr b="1" spc="153" sz="2100">
                <a:latin typeface="Inter Bold"/>
                <a:ea typeface="Inter Bold"/>
                <a:cs typeface="Inter Bold"/>
                <a:sym typeface="Inter Bold"/>
              </a:defRPr>
            </a:pPr>
            <a:r>
              <a:t>將資料庫建立在BigQuery，可輕鬆在</a:t>
            </a:r>
            <a:r>
              <a:rPr>
                <a:solidFill>
                  <a:srgbClr val="004AAD"/>
                </a:solidFill>
              </a:rPr>
              <a:t>各平台、設備連接至資料庫，並進行查詢、修改</a:t>
            </a:r>
            <a:r>
              <a:t>...</a:t>
            </a:r>
          </a:p>
          <a:p>
            <a:pPr algn="just">
              <a:lnSpc>
                <a:spcPts val="3900"/>
              </a:lnSpc>
              <a:defRPr b="1" spc="153" sz="2100"/>
            </a:pPr>
            <a:r>
              <a:rPr>
                <a:latin typeface="Inter Bold"/>
                <a:ea typeface="Inter Bold"/>
                <a:cs typeface="Inter Bold"/>
                <a:sym typeface="Inter Bold"/>
              </a:rPr>
              <a:t>管理者只需修改雲端上的資料庫，即可</a:t>
            </a:r>
            <a:r>
              <a:rPr>
                <a:solidFill>
                  <a:srgbClr val="004AAD"/>
                </a:solidFill>
                <a:latin typeface="Inter Bold"/>
                <a:ea typeface="Inter Bold"/>
                <a:cs typeface="Inter Bold"/>
                <a:sym typeface="Inter Bold"/>
              </a:rPr>
              <a:t>同步使所有設備取得更改過的資料</a:t>
            </a:r>
            <a:r>
              <a:rPr>
                <a:latin typeface="Inter Bold"/>
                <a:ea typeface="Inter Bold"/>
                <a:cs typeface="Inter Bold"/>
                <a:sym typeface="Inter Bold"/>
              </a:rPr>
              <a:t>。</a:t>
            </a:r>
            <a:endParaRPr>
              <a:latin typeface="Inter Bold"/>
              <a:ea typeface="Inter Bold"/>
              <a:cs typeface="Inter Bold"/>
              <a:sym typeface="Inter Bold"/>
            </a:endParaRPr>
          </a:p>
          <a:p>
            <a:pPr algn="just">
              <a:lnSpc>
                <a:spcPts val="3900"/>
              </a:lnSpc>
              <a:defRPr b="1" spc="153" sz="2100">
                <a:latin typeface="Inter Bold"/>
                <a:ea typeface="Inter Bold"/>
                <a:cs typeface="Inter Bold"/>
                <a:sym typeface="Inter Bold"/>
              </a:defRPr>
            </a:pPr>
            <a:r>
              <a:t>反之，若在所有設備皆部署資料庫，則極困難進行同步修改調整。 eg. 調整物品價格</a:t>
            </a:r>
          </a:p>
        </p:txBody>
      </p:sp>
      <p:sp>
        <p:nvSpPr>
          <p:cNvPr id="179" name="TextBox 14"/>
          <p:cNvSpPr txBox="1"/>
          <p:nvPr/>
        </p:nvSpPr>
        <p:spPr>
          <a:xfrm>
            <a:off x="17336735" y="9559663"/>
            <a:ext cx="582127" cy="415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400"/>
              </a:lnSpc>
              <a:defRPr sz="2400"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4/</a:t>
            </a:r>
          </a:p>
        </p:txBody>
      </p:sp>
      <p:sp>
        <p:nvSpPr>
          <p:cNvPr id="180" name="Freeform 15"/>
          <p:cNvSpPr/>
          <p:nvPr/>
        </p:nvSpPr>
        <p:spPr>
          <a:xfrm>
            <a:off x="15574976" y="6107289"/>
            <a:ext cx="1884667" cy="126037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1" name="Freeform 16"/>
          <p:cNvSpPr/>
          <p:nvPr/>
        </p:nvSpPr>
        <p:spPr>
          <a:xfrm>
            <a:off x="11066019" y="5914633"/>
            <a:ext cx="1879463" cy="150357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2" name="AutoShape 17"/>
          <p:cNvSpPr/>
          <p:nvPr/>
        </p:nvSpPr>
        <p:spPr>
          <a:xfrm>
            <a:off x="3066798" y="7861286"/>
            <a:ext cx="2721992" cy="1"/>
          </a:xfrm>
          <a:prstGeom prst="line">
            <a:avLst/>
          </a:prstGeom>
          <a:ln w="38100">
            <a:solidFill>
              <a:srgbClr val="333652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83" name="TextBox 18"/>
          <p:cNvSpPr txBox="1"/>
          <p:nvPr/>
        </p:nvSpPr>
        <p:spPr>
          <a:xfrm>
            <a:off x="3489195" y="7256295"/>
            <a:ext cx="1877195" cy="436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400"/>
              </a:lnSpc>
              <a:defRPr sz="2400">
                <a:solidFill>
                  <a:srgbClr val="333652"/>
                </a:solidFill>
                <a:latin typeface="JetBrains Mono Bold"/>
                <a:ea typeface="JetBrains Mono Bold"/>
                <a:cs typeface="JetBrains Mono Bold"/>
                <a:sym typeface="JetBrains Mono Bold"/>
              </a:defRPr>
            </a:lvl1pPr>
          </a:lstStyle>
          <a:p>
            <a:pPr/>
            <a:r>
              <a:t>Bread += 5</a:t>
            </a:r>
          </a:p>
        </p:txBody>
      </p:sp>
      <p:sp>
        <p:nvSpPr>
          <p:cNvPr id="184" name="AutoShape 19"/>
          <p:cNvSpPr/>
          <p:nvPr/>
        </p:nvSpPr>
        <p:spPr>
          <a:xfrm flipV="1">
            <a:off x="8116992" y="6749037"/>
            <a:ext cx="2499144" cy="909614"/>
          </a:xfrm>
          <a:prstGeom prst="line">
            <a:avLst/>
          </a:prstGeom>
          <a:ln w="38100">
            <a:solidFill>
              <a:srgbClr val="333652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85" name="AutoShape 20"/>
          <p:cNvSpPr/>
          <p:nvPr/>
        </p:nvSpPr>
        <p:spPr>
          <a:xfrm flipH="1">
            <a:off x="7961418" y="6379100"/>
            <a:ext cx="2535123" cy="922710"/>
          </a:xfrm>
          <a:prstGeom prst="line">
            <a:avLst/>
          </a:prstGeom>
          <a:ln w="38100">
            <a:solidFill>
              <a:srgbClr val="333652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86" name="AutoShape 21"/>
          <p:cNvSpPr/>
          <p:nvPr/>
        </p:nvSpPr>
        <p:spPr>
          <a:xfrm flipH="1" flipV="1">
            <a:off x="7964623" y="8306826"/>
            <a:ext cx="2644809" cy="562173"/>
          </a:xfrm>
          <a:prstGeom prst="line">
            <a:avLst/>
          </a:prstGeom>
          <a:ln w="38100">
            <a:solidFill>
              <a:srgbClr val="333652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87" name="AutoShape 22"/>
          <p:cNvSpPr/>
          <p:nvPr/>
        </p:nvSpPr>
        <p:spPr>
          <a:xfrm>
            <a:off x="7952200" y="8734976"/>
            <a:ext cx="2539610" cy="539812"/>
          </a:xfrm>
          <a:prstGeom prst="line">
            <a:avLst/>
          </a:prstGeom>
          <a:ln w="38100">
            <a:solidFill>
              <a:srgbClr val="333652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88" name="AutoShape 23"/>
          <p:cNvSpPr/>
          <p:nvPr/>
        </p:nvSpPr>
        <p:spPr>
          <a:xfrm>
            <a:off x="13143548" y="6885082"/>
            <a:ext cx="2096453" cy="1"/>
          </a:xfrm>
          <a:prstGeom prst="line">
            <a:avLst/>
          </a:prstGeom>
          <a:ln w="38100">
            <a:solidFill>
              <a:srgbClr val="333652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89" name="AutoShape 24"/>
          <p:cNvSpPr/>
          <p:nvPr/>
        </p:nvSpPr>
        <p:spPr>
          <a:xfrm flipH="1">
            <a:off x="13143546" y="6451872"/>
            <a:ext cx="2096456" cy="1"/>
          </a:xfrm>
          <a:prstGeom prst="line">
            <a:avLst/>
          </a:prstGeom>
          <a:ln w="38100">
            <a:solidFill>
              <a:srgbClr val="333652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90" name="AutoShape 25"/>
          <p:cNvSpPr/>
          <p:nvPr/>
        </p:nvSpPr>
        <p:spPr>
          <a:xfrm>
            <a:off x="13212002" y="9407362"/>
            <a:ext cx="2096453" cy="1"/>
          </a:xfrm>
          <a:prstGeom prst="line">
            <a:avLst/>
          </a:prstGeom>
          <a:ln w="38100">
            <a:solidFill>
              <a:srgbClr val="333652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91" name="AutoShape 26"/>
          <p:cNvSpPr/>
          <p:nvPr/>
        </p:nvSpPr>
        <p:spPr>
          <a:xfrm flipH="1">
            <a:off x="13212081" y="9023932"/>
            <a:ext cx="2096375" cy="1"/>
          </a:xfrm>
          <a:prstGeom prst="line">
            <a:avLst/>
          </a:prstGeom>
          <a:ln w="38100">
            <a:solidFill>
              <a:srgbClr val="333652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92" name="TextBox 27"/>
          <p:cNvSpPr txBox="1"/>
          <p:nvPr/>
        </p:nvSpPr>
        <p:spPr>
          <a:xfrm rot="20400000">
            <a:off x="8016164" y="6319768"/>
            <a:ext cx="2252634" cy="436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400"/>
              </a:lnSpc>
              <a:defRPr sz="2400">
                <a:solidFill>
                  <a:srgbClr val="333652"/>
                </a:solidFill>
                <a:latin typeface="JetBrains Mono Bold"/>
                <a:ea typeface="JetBrains Mono Bold"/>
                <a:cs typeface="JetBrains Mono Bold"/>
                <a:sym typeface="JetBrains Mono Bold"/>
              </a:defRPr>
            </a:lvl1pPr>
          </a:lstStyle>
          <a:p>
            <a:pPr/>
            <a:r>
              <a:t>Search</a:t>
            </a:r>
          </a:p>
        </p:txBody>
      </p:sp>
      <p:sp>
        <p:nvSpPr>
          <p:cNvPr id="193" name="TextBox 28"/>
          <p:cNvSpPr txBox="1"/>
          <p:nvPr/>
        </p:nvSpPr>
        <p:spPr>
          <a:xfrm>
            <a:off x="13065456" y="5867008"/>
            <a:ext cx="2252634" cy="436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400"/>
              </a:lnSpc>
              <a:defRPr sz="2400">
                <a:solidFill>
                  <a:srgbClr val="333652"/>
                </a:solidFill>
                <a:latin typeface="JetBrains Mono Bold"/>
                <a:ea typeface="JetBrains Mono Bold"/>
                <a:cs typeface="JetBrains Mono Bold"/>
                <a:sym typeface="JetBrains Mono Bold"/>
              </a:defRPr>
            </a:lvl1pPr>
          </a:lstStyle>
          <a:p>
            <a:pPr/>
            <a:r>
              <a:t>Search Bread</a:t>
            </a:r>
          </a:p>
        </p:txBody>
      </p:sp>
      <p:sp>
        <p:nvSpPr>
          <p:cNvPr id="194" name="TextBox 29"/>
          <p:cNvSpPr txBox="1"/>
          <p:nvPr/>
        </p:nvSpPr>
        <p:spPr>
          <a:xfrm>
            <a:off x="13065456" y="8482086"/>
            <a:ext cx="2252634" cy="436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400"/>
              </a:lnSpc>
              <a:defRPr sz="2400">
                <a:solidFill>
                  <a:srgbClr val="333652"/>
                </a:solidFill>
                <a:latin typeface="JetBrains Mono Bold"/>
                <a:ea typeface="JetBrains Mono Bold"/>
                <a:cs typeface="JetBrains Mono Bold"/>
                <a:sym typeface="JetBrains Mono Bold"/>
              </a:defRPr>
            </a:lvl1pPr>
          </a:lstStyle>
          <a:p>
            <a:pPr/>
            <a:r>
              <a:t>Search Bread</a:t>
            </a:r>
          </a:p>
        </p:txBody>
      </p:sp>
      <p:sp>
        <p:nvSpPr>
          <p:cNvPr id="195" name="TextBox 30"/>
          <p:cNvSpPr txBox="1"/>
          <p:nvPr/>
        </p:nvSpPr>
        <p:spPr>
          <a:xfrm rot="720000">
            <a:off x="8348332" y="8052356"/>
            <a:ext cx="2252634" cy="436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400"/>
              </a:lnSpc>
              <a:defRPr sz="2400">
                <a:solidFill>
                  <a:srgbClr val="333652"/>
                </a:solidFill>
                <a:latin typeface="JetBrains Mono Bold"/>
                <a:ea typeface="JetBrains Mono Bold"/>
                <a:cs typeface="JetBrains Mono Bold"/>
                <a:sym typeface="JetBrains Mono Bold"/>
              </a:defRPr>
            </a:lvl1pPr>
          </a:lstStyle>
          <a:p>
            <a:pPr/>
            <a:r>
              <a:t>Search</a:t>
            </a:r>
          </a:p>
        </p:txBody>
      </p:sp>
      <p:sp>
        <p:nvSpPr>
          <p:cNvPr id="196" name="TextBox 31"/>
          <p:cNvSpPr txBox="1"/>
          <p:nvPr/>
        </p:nvSpPr>
        <p:spPr>
          <a:xfrm>
            <a:off x="13065456" y="6970878"/>
            <a:ext cx="2252634" cy="436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400"/>
              </a:lnSpc>
              <a:defRPr sz="2400">
                <a:solidFill>
                  <a:srgbClr val="004AAD"/>
                </a:solidFill>
                <a:latin typeface="JetBrains Mono Bold"/>
                <a:ea typeface="JetBrains Mono Bold"/>
                <a:cs typeface="JetBrains Mono Bold"/>
                <a:sym typeface="JetBrains Mono Bold"/>
              </a:defRPr>
            </a:lvl1pPr>
          </a:lstStyle>
          <a:p>
            <a:pPr/>
            <a:r>
              <a:t>$ 20</a:t>
            </a:r>
          </a:p>
        </p:txBody>
      </p:sp>
      <p:sp>
        <p:nvSpPr>
          <p:cNvPr id="197" name="TextBox 32"/>
          <p:cNvSpPr txBox="1"/>
          <p:nvPr/>
        </p:nvSpPr>
        <p:spPr>
          <a:xfrm>
            <a:off x="13055823" y="9483562"/>
            <a:ext cx="2252634" cy="436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400"/>
              </a:lnSpc>
              <a:defRPr sz="2400">
                <a:solidFill>
                  <a:srgbClr val="004AAD"/>
                </a:solidFill>
                <a:latin typeface="JetBrains Mono Bold"/>
                <a:ea typeface="JetBrains Mono Bold"/>
                <a:cs typeface="JetBrains Mono Bold"/>
                <a:sym typeface="JetBrains Mono Bold"/>
              </a:defRPr>
            </a:lvl1pPr>
          </a:lstStyle>
          <a:p>
            <a:pPr/>
            <a:r>
              <a:t>$ 25</a:t>
            </a:r>
          </a:p>
        </p:txBody>
      </p:sp>
      <p:sp>
        <p:nvSpPr>
          <p:cNvPr id="198" name="TextBox 33"/>
          <p:cNvSpPr txBox="1"/>
          <p:nvPr/>
        </p:nvSpPr>
        <p:spPr>
          <a:xfrm rot="720000">
            <a:off x="8020703" y="9078001"/>
            <a:ext cx="2252634" cy="436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400"/>
              </a:lnSpc>
              <a:defRPr sz="2400">
                <a:solidFill>
                  <a:srgbClr val="333652"/>
                </a:solidFill>
                <a:latin typeface="JetBrains Mono Bold"/>
                <a:ea typeface="JetBrains Mono Bold"/>
                <a:cs typeface="JetBrains Mono Bold"/>
                <a:sym typeface="JetBrains Mono Bold"/>
              </a:defRPr>
            </a:lvl1pPr>
          </a:lstStyle>
          <a:p>
            <a:pPr/>
            <a:r>
              <a:t>$ 25</a:t>
            </a:r>
          </a:p>
        </p:txBody>
      </p:sp>
      <p:sp>
        <p:nvSpPr>
          <p:cNvPr id="199" name="TextBox 34"/>
          <p:cNvSpPr txBox="1"/>
          <p:nvPr/>
        </p:nvSpPr>
        <p:spPr>
          <a:xfrm rot="20400000">
            <a:off x="8369585" y="7257170"/>
            <a:ext cx="2252634" cy="436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400"/>
              </a:lnSpc>
              <a:defRPr sz="2400">
                <a:solidFill>
                  <a:srgbClr val="333652"/>
                </a:solidFill>
                <a:latin typeface="JetBrains Mono Bold"/>
                <a:ea typeface="JetBrains Mono Bold"/>
                <a:cs typeface="JetBrains Mono Bold"/>
                <a:sym typeface="JetBrains Mono Bold"/>
              </a:defRPr>
            </a:lvl1pPr>
          </a:lstStyle>
          <a:p>
            <a:pPr/>
            <a:r>
              <a:t>$ 20</a:t>
            </a:r>
          </a:p>
        </p:txBody>
      </p:sp>
      <p:sp>
        <p:nvSpPr>
          <p:cNvPr id="200" name="TextBox 35"/>
          <p:cNvSpPr txBox="1"/>
          <p:nvPr/>
        </p:nvSpPr>
        <p:spPr>
          <a:xfrm>
            <a:off x="6425548" y="8610265"/>
            <a:ext cx="1126481" cy="436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400"/>
              </a:lnSpc>
              <a:defRPr sz="2400">
                <a:solidFill>
                  <a:srgbClr val="004AAD"/>
                </a:solidFill>
                <a:latin typeface="JetBrains Mono Bold"/>
                <a:ea typeface="JetBrains Mono Bold"/>
                <a:cs typeface="JetBrains Mono Bold"/>
                <a:sym typeface="JetBrains Mono Bold"/>
              </a:defRPr>
            </a:lvl1pPr>
          </a:lstStyle>
          <a:p>
            <a:pPr/>
            <a:r>
              <a:t>Server</a:t>
            </a:r>
          </a:p>
        </p:txBody>
      </p:sp>
      <p:sp>
        <p:nvSpPr>
          <p:cNvPr id="201" name="TextBox 36"/>
          <p:cNvSpPr txBox="1"/>
          <p:nvPr/>
        </p:nvSpPr>
        <p:spPr>
          <a:xfrm>
            <a:off x="1310879" y="8637362"/>
            <a:ext cx="938809" cy="436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400"/>
              </a:lnSpc>
              <a:defRPr sz="2400">
                <a:solidFill>
                  <a:srgbClr val="004AAD"/>
                </a:solidFill>
                <a:latin typeface="JetBrains Mono Bold"/>
                <a:ea typeface="JetBrains Mono Bold"/>
                <a:cs typeface="JetBrains Mono Bold"/>
                <a:sym typeface="JetBrains Mono Bold"/>
              </a:defRPr>
            </a:lvl1pPr>
          </a:lstStyle>
          <a:p>
            <a:pPr/>
            <a:r>
              <a:t>Admin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8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AutoShape 3"/>
          <p:cNvSpPr/>
          <p:nvPr/>
        </p:nvSpPr>
        <p:spPr>
          <a:xfrm>
            <a:off x="4403773" y="7559554"/>
            <a:ext cx="1546530" cy="1067071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206" name="Group 4"/>
          <p:cNvGrpSpPr/>
          <p:nvPr/>
        </p:nvGrpSpPr>
        <p:grpSpPr>
          <a:xfrm>
            <a:off x="3617267" y="6792876"/>
            <a:ext cx="1573014" cy="757233"/>
            <a:chOff x="0" y="0"/>
            <a:chExt cx="1573012" cy="757231"/>
          </a:xfrm>
        </p:grpSpPr>
        <p:sp>
          <p:nvSpPr>
            <p:cNvPr id="204" name="Freeform 5"/>
            <p:cNvSpPr/>
            <p:nvPr/>
          </p:nvSpPr>
          <p:spPr>
            <a:xfrm>
              <a:off x="0" y="0"/>
              <a:ext cx="1573013" cy="757232"/>
            </a:xfrm>
            <a:prstGeom prst="rect">
              <a:avLst/>
            </a:prstGeom>
            <a:solidFill>
              <a:srgbClr val="FAD02C"/>
            </a:solidFill>
            <a:ln w="9525" cap="sq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5" name="TextBox 6"/>
            <p:cNvSpPr txBox="1"/>
            <p:nvPr/>
          </p:nvSpPr>
          <p:spPr>
            <a:xfrm>
              <a:off x="0" y="146509"/>
              <a:ext cx="1573012" cy="4622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ts val="2800"/>
                </a:lnSpc>
                <a:defRPr sz="2000">
                  <a:latin typeface="JetBrains Mono Bold"/>
                  <a:ea typeface="JetBrains Mono Bold"/>
                  <a:cs typeface="JetBrains Mono Bold"/>
                  <a:sym typeface="JetBrains Mono Bold"/>
                </a:defRPr>
              </a:lvl1pPr>
            </a:lstStyle>
            <a:p>
              <a:pPr/>
              <a:r>
                <a:t>User</a:t>
              </a:r>
            </a:p>
          </p:txBody>
        </p:sp>
      </p:grpSp>
      <p:grpSp>
        <p:nvGrpSpPr>
          <p:cNvPr id="209" name="Group 7"/>
          <p:cNvGrpSpPr/>
          <p:nvPr/>
        </p:nvGrpSpPr>
        <p:grpSpPr>
          <a:xfrm>
            <a:off x="12683934" y="2307275"/>
            <a:ext cx="1591905" cy="757233"/>
            <a:chOff x="0" y="0"/>
            <a:chExt cx="1591903" cy="757231"/>
          </a:xfrm>
        </p:grpSpPr>
        <p:sp>
          <p:nvSpPr>
            <p:cNvPr id="207" name="Freeform 8"/>
            <p:cNvSpPr/>
            <p:nvPr/>
          </p:nvSpPr>
          <p:spPr>
            <a:xfrm>
              <a:off x="18891" y="0"/>
              <a:ext cx="1573013" cy="757232"/>
            </a:xfrm>
            <a:prstGeom prst="rect">
              <a:avLst/>
            </a:prstGeom>
            <a:solidFill>
              <a:srgbClr val="FAD02C"/>
            </a:solidFill>
            <a:ln w="9525" cap="sq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8" name="TextBox 9"/>
            <p:cNvSpPr txBox="1"/>
            <p:nvPr/>
          </p:nvSpPr>
          <p:spPr>
            <a:xfrm>
              <a:off x="0" y="146509"/>
              <a:ext cx="1573012" cy="4622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ts val="2800"/>
                </a:lnSpc>
                <a:defRPr sz="2000">
                  <a:latin typeface="JetBrains Mono Bold"/>
                  <a:ea typeface="JetBrains Mono Bold"/>
                  <a:cs typeface="JetBrains Mono Bold"/>
                  <a:sym typeface="JetBrains Mono Bold"/>
                </a:defRPr>
              </a:lvl1pPr>
            </a:lstStyle>
            <a:p>
              <a:pPr/>
              <a:r>
                <a:t>Product</a:t>
              </a:r>
            </a:p>
          </p:txBody>
        </p:sp>
      </p:grpSp>
      <p:grpSp>
        <p:nvGrpSpPr>
          <p:cNvPr id="212" name="Group 10"/>
          <p:cNvGrpSpPr/>
          <p:nvPr/>
        </p:nvGrpSpPr>
        <p:grpSpPr>
          <a:xfrm>
            <a:off x="12512179" y="5143604"/>
            <a:ext cx="1573013" cy="757233"/>
            <a:chOff x="0" y="0"/>
            <a:chExt cx="1573012" cy="757231"/>
          </a:xfrm>
        </p:grpSpPr>
        <p:sp>
          <p:nvSpPr>
            <p:cNvPr id="210" name="Freeform 11"/>
            <p:cNvSpPr/>
            <p:nvPr/>
          </p:nvSpPr>
          <p:spPr>
            <a:xfrm>
              <a:off x="0" y="0"/>
              <a:ext cx="1573013" cy="757232"/>
            </a:xfrm>
            <a:prstGeom prst="rect">
              <a:avLst/>
            </a:prstGeom>
            <a:solidFill>
              <a:srgbClr val="FAD02C"/>
            </a:solidFill>
            <a:ln w="9525" cap="sq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1" name="TextBox 12"/>
            <p:cNvSpPr txBox="1"/>
            <p:nvPr/>
          </p:nvSpPr>
          <p:spPr>
            <a:xfrm>
              <a:off x="0" y="155955"/>
              <a:ext cx="1573012" cy="4622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ts val="2800"/>
                </a:lnSpc>
                <a:defRPr sz="2000">
                  <a:latin typeface="JetBrains Mono Bold"/>
                  <a:ea typeface="JetBrains Mono Bold"/>
                  <a:cs typeface="JetBrains Mono Bold"/>
                  <a:sym typeface="JetBrains Mono Bold"/>
                </a:defRPr>
              </a:lvl1pPr>
            </a:lstStyle>
            <a:p>
              <a:pPr/>
              <a:r>
                <a:t>Machine</a:t>
              </a:r>
            </a:p>
          </p:txBody>
        </p:sp>
      </p:grpSp>
      <p:grpSp>
        <p:nvGrpSpPr>
          <p:cNvPr id="215" name="Group 13"/>
          <p:cNvGrpSpPr/>
          <p:nvPr/>
        </p:nvGrpSpPr>
        <p:grpSpPr>
          <a:xfrm>
            <a:off x="698500" y="1693641"/>
            <a:ext cx="1524687" cy="605082"/>
            <a:chOff x="0" y="0"/>
            <a:chExt cx="1524686" cy="605080"/>
          </a:xfrm>
        </p:grpSpPr>
        <p:sp>
          <p:nvSpPr>
            <p:cNvPr id="213" name="Freeform 14"/>
            <p:cNvSpPr/>
            <p:nvPr/>
          </p:nvSpPr>
          <p:spPr>
            <a:xfrm>
              <a:off x="0" y="0"/>
              <a:ext cx="1524687" cy="605081"/>
            </a:xfrm>
            <a:prstGeom prst="ellipse">
              <a:avLst/>
            </a:prstGeom>
            <a:solidFill>
              <a:srgbClr val="333652"/>
            </a:solidFill>
            <a:ln w="9525" cap="sq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4" name="TextBox 15"/>
            <p:cNvSpPr txBox="1"/>
            <p:nvPr/>
          </p:nvSpPr>
          <p:spPr>
            <a:xfrm>
              <a:off x="142939" y="73764"/>
              <a:ext cx="1238809" cy="386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ts val="2200"/>
                </a:lnSpc>
                <a:defRPr sz="1600" u="sng">
                  <a:solidFill>
                    <a:srgbClr val="FAD02C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defRPr>
              </a:lvl1pPr>
            </a:lstStyle>
            <a:p>
              <a:pPr/>
              <a:r>
                <a:t>OrderID</a:t>
              </a:r>
            </a:p>
          </p:txBody>
        </p:sp>
      </p:grpSp>
      <p:sp>
        <p:nvSpPr>
          <p:cNvPr id="216" name="Freeform 17"/>
          <p:cNvSpPr/>
          <p:nvPr/>
        </p:nvSpPr>
        <p:spPr>
          <a:xfrm>
            <a:off x="0" y="0"/>
            <a:ext cx="18287996" cy="1202306"/>
          </a:xfrm>
          <a:prstGeom prst="rect">
            <a:avLst/>
          </a:prstGeom>
          <a:solidFill>
            <a:srgbClr val="1D213B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17" name="TextBox 19"/>
          <p:cNvSpPr txBox="1"/>
          <p:nvPr/>
        </p:nvSpPr>
        <p:spPr>
          <a:xfrm>
            <a:off x="4341295" y="55179"/>
            <a:ext cx="9069732" cy="864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7300"/>
              </a:lnSpc>
              <a:defRPr b="1" spc="579" sz="4200">
                <a:solidFill>
                  <a:srgbClr val="FAD02C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ER Model</a:t>
            </a:r>
          </a:p>
        </p:txBody>
      </p:sp>
      <p:grpSp>
        <p:nvGrpSpPr>
          <p:cNvPr id="220" name="Group 20"/>
          <p:cNvGrpSpPr/>
          <p:nvPr/>
        </p:nvGrpSpPr>
        <p:grpSpPr>
          <a:xfrm>
            <a:off x="1116666" y="6260972"/>
            <a:ext cx="1524687" cy="605082"/>
            <a:chOff x="0" y="0"/>
            <a:chExt cx="1524686" cy="605080"/>
          </a:xfrm>
        </p:grpSpPr>
        <p:sp>
          <p:nvSpPr>
            <p:cNvPr id="218" name="Freeform 21"/>
            <p:cNvSpPr/>
            <p:nvPr/>
          </p:nvSpPr>
          <p:spPr>
            <a:xfrm>
              <a:off x="0" y="0"/>
              <a:ext cx="1524687" cy="605081"/>
            </a:xfrm>
            <a:prstGeom prst="ellipse">
              <a:avLst/>
            </a:prstGeom>
            <a:solidFill>
              <a:srgbClr val="333652"/>
            </a:solidFill>
            <a:ln w="9525" cap="sq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9" name="TextBox 22"/>
            <p:cNvSpPr txBox="1"/>
            <p:nvPr/>
          </p:nvSpPr>
          <p:spPr>
            <a:xfrm>
              <a:off x="142939" y="73764"/>
              <a:ext cx="1238809" cy="386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ts val="2200"/>
                </a:lnSpc>
                <a:defRPr sz="1600" u="sng">
                  <a:solidFill>
                    <a:srgbClr val="FAD02C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defRPr>
              </a:lvl1pPr>
            </a:lstStyle>
            <a:p>
              <a:pPr/>
              <a:r>
                <a:t>UserID</a:t>
              </a:r>
            </a:p>
          </p:txBody>
        </p:sp>
      </p:grpSp>
      <p:grpSp>
        <p:nvGrpSpPr>
          <p:cNvPr id="223" name="Group 23"/>
          <p:cNvGrpSpPr/>
          <p:nvPr/>
        </p:nvGrpSpPr>
        <p:grpSpPr>
          <a:xfrm>
            <a:off x="14704305" y="1780202"/>
            <a:ext cx="1524688" cy="605082"/>
            <a:chOff x="0" y="0"/>
            <a:chExt cx="1524686" cy="605080"/>
          </a:xfrm>
        </p:grpSpPr>
        <p:sp>
          <p:nvSpPr>
            <p:cNvPr id="221" name="Freeform 24"/>
            <p:cNvSpPr/>
            <p:nvPr/>
          </p:nvSpPr>
          <p:spPr>
            <a:xfrm>
              <a:off x="0" y="0"/>
              <a:ext cx="1524687" cy="605081"/>
            </a:xfrm>
            <a:prstGeom prst="ellipse">
              <a:avLst/>
            </a:prstGeom>
            <a:solidFill>
              <a:srgbClr val="333652"/>
            </a:solidFill>
            <a:ln w="9525" cap="sq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2" name="TextBox 25"/>
            <p:cNvSpPr txBox="1"/>
            <p:nvPr/>
          </p:nvSpPr>
          <p:spPr>
            <a:xfrm>
              <a:off x="142939" y="73764"/>
              <a:ext cx="1238809" cy="386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ts val="2200"/>
                </a:lnSpc>
                <a:defRPr sz="1600" u="sng">
                  <a:solidFill>
                    <a:srgbClr val="FAD02C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defRPr>
              </a:lvl1pPr>
            </a:lstStyle>
            <a:p>
              <a:pPr/>
              <a:r>
                <a:t>ProductID</a:t>
              </a:r>
            </a:p>
          </p:txBody>
        </p:sp>
      </p:grpSp>
      <p:grpSp>
        <p:nvGrpSpPr>
          <p:cNvPr id="226" name="Group 26"/>
          <p:cNvGrpSpPr/>
          <p:nvPr/>
        </p:nvGrpSpPr>
        <p:grpSpPr>
          <a:xfrm>
            <a:off x="1128411" y="4618187"/>
            <a:ext cx="1524687" cy="605082"/>
            <a:chOff x="0" y="0"/>
            <a:chExt cx="1524686" cy="605080"/>
          </a:xfrm>
        </p:grpSpPr>
        <p:sp>
          <p:nvSpPr>
            <p:cNvPr id="224" name="Freeform 27"/>
            <p:cNvSpPr/>
            <p:nvPr/>
          </p:nvSpPr>
          <p:spPr>
            <a:xfrm>
              <a:off x="0" y="0"/>
              <a:ext cx="1524687" cy="605081"/>
            </a:xfrm>
            <a:prstGeom prst="ellipse">
              <a:avLst/>
            </a:prstGeom>
            <a:solidFill>
              <a:srgbClr val="E9EAEC"/>
            </a:solidFill>
            <a:ln w="9525" cap="sq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5" name="TextBox 28"/>
            <p:cNvSpPr txBox="1"/>
            <p:nvPr/>
          </p:nvSpPr>
          <p:spPr>
            <a:xfrm>
              <a:off x="133492" y="111549"/>
              <a:ext cx="1238809" cy="386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ts val="2200"/>
                </a:lnSpc>
                <a:defRPr sz="1600">
                  <a:solidFill>
                    <a:srgbClr val="1D213B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defRPr>
              </a:lvl1pPr>
            </a:lstStyle>
            <a:p>
              <a:pPr/>
              <a:r>
                <a:t>Date</a:t>
              </a:r>
            </a:p>
          </p:txBody>
        </p:sp>
      </p:grpSp>
      <p:grpSp>
        <p:nvGrpSpPr>
          <p:cNvPr id="229" name="Group 29"/>
          <p:cNvGrpSpPr/>
          <p:nvPr/>
        </p:nvGrpSpPr>
        <p:grpSpPr>
          <a:xfrm>
            <a:off x="698500" y="2503842"/>
            <a:ext cx="1596480" cy="605082"/>
            <a:chOff x="0" y="0"/>
            <a:chExt cx="1596479" cy="605080"/>
          </a:xfrm>
        </p:grpSpPr>
        <p:sp>
          <p:nvSpPr>
            <p:cNvPr id="227" name="Freeform 30"/>
            <p:cNvSpPr/>
            <p:nvPr/>
          </p:nvSpPr>
          <p:spPr>
            <a:xfrm>
              <a:off x="0" y="0"/>
              <a:ext cx="1596480" cy="605081"/>
            </a:xfrm>
            <a:prstGeom prst="ellipse">
              <a:avLst/>
            </a:prstGeom>
            <a:solidFill>
              <a:srgbClr val="E9EAEC"/>
            </a:solidFill>
            <a:ln w="9525" cap="flat">
              <a:solidFill>
                <a:srgbClr val="000000"/>
              </a:solidFill>
              <a:custDash>
                <a:ds d="700000" sp="400000"/>
              </a:custDash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8" name="TextBox 31"/>
            <p:cNvSpPr txBox="1"/>
            <p:nvPr/>
          </p:nvSpPr>
          <p:spPr>
            <a:xfrm>
              <a:off x="149669" y="124607"/>
              <a:ext cx="1297141" cy="3479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ts val="1900"/>
                </a:lnSpc>
                <a:defRPr sz="1400">
                  <a:solidFill>
                    <a:srgbClr val="1D213B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defRPr>
              </a:lvl1pPr>
            </a:lstStyle>
            <a:p>
              <a:pPr/>
              <a:r>
                <a:t>Total Price</a:t>
              </a:r>
            </a:p>
          </p:txBody>
        </p:sp>
      </p:grpSp>
      <p:grpSp>
        <p:nvGrpSpPr>
          <p:cNvPr id="232" name="Group 32"/>
          <p:cNvGrpSpPr/>
          <p:nvPr/>
        </p:nvGrpSpPr>
        <p:grpSpPr>
          <a:xfrm>
            <a:off x="15373069" y="4835738"/>
            <a:ext cx="1524688" cy="605082"/>
            <a:chOff x="0" y="0"/>
            <a:chExt cx="1524686" cy="605080"/>
          </a:xfrm>
        </p:grpSpPr>
        <p:sp>
          <p:nvSpPr>
            <p:cNvPr id="230" name="Freeform 33"/>
            <p:cNvSpPr/>
            <p:nvPr/>
          </p:nvSpPr>
          <p:spPr>
            <a:xfrm>
              <a:off x="0" y="0"/>
              <a:ext cx="1524687" cy="605081"/>
            </a:xfrm>
            <a:prstGeom prst="ellipse">
              <a:avLst/>
            </a:prstGeom>
            <a:solidFill>
              <a:srgbClr val="333652"/>
            </a:solidFill>
            <a:ln w="9525" cap="sq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1" name="TextBox 34"/>
            <p:cNvSpPr txBox="1"/>
            <p:nvPr/>
          </p:nvSpPr>
          <p:spPr>
            <a:xfrm>
              <a:off x="142939" y="73764"/>
              <a:ext cx="1238809" cy="386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ts val="2200"/>
                </a:lnSpc>
                <a:defRPr sz="1600" u="sng">
                  <a:solidFill>
                    <a:srgbClr val="FAD02C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defRPr>
              </a:lvl1pPr>
            </a:lstStyle>
            <a:p>
              <a:pPr/>
              <a:r>
                <a:t>MachineID</a:t>
              </a:r>
            </a:p>
          </p:txBody>
        </p:sp>
      </p:grpSp>
      <p:grpSp>
        <p:nvGrpSpPr>
          <p:cNvPr id="235" name="Group 35"/>
          <p:cNvGrpSpPr/>
          <p:nvPr/>
        </p:nvGrpSpPr>
        <p:grpSpPr>
          <a:xfrm>
            <a:off x="15005944" y="3194266"/>
            <a:ext cx="1524688" cy="605082"/>
            <a:chOff x="0" y="0"/>
            <a:chExt cx="1524686" cy="605080"/>
          </a:xfrm>
        </p:grpSpPr>
        <p:sp>
          <p:nvSpPr>
            <p:cNvPr id="233" name="Freeform 36"/>
            <p:cNvSpPr/>
            <p:nvPr/>
          </p:nvSpPr>
          <p:spPr>
            <a:xfrm>
              <a:off x="0" y="0"/>
              <a:ext cx="1524687" cy="605081"/>
            </a:xfrm>
            <a:prstGeom prst="ellipse">
              <a:avLst/>
            </a:prstGeom>
            <a:solidFill>
              <a:srgbClr val="E9EAEC"/>
            </a:solidFill>
            <a:ln w="9525" cap="sq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4" name="TextBox 37"/>
            <p:cNvSpPr txBox="1"/>
            <p:nvPr/>
          </p:nvSpPr>
          <p:spPr>
            <a:xfrm>
              <a:off x="131509" y="92657"/>
              <a:ext cx="1238809" cy="386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ts val="2200"/>
                </a:lnSpc>
                <a:defRPr sz="1600">
                  <a:solidFill>
                    <a:srgbClr val="1D213B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defRPr>
              </a:lvl1pPr>
            </a:lstStyle>
            <a:p>
              <a:pPr/>
              <a:r>
                <a:t>Price</a:t>
              </a:r>
            </a:p>
          </p:txBody>
        </p:sp>
      </p:grpSp>
      <p:grpSp>
        <p:nvGrpSpPr>
          <p:cNvPr id="238" name="Group 38"/>
          <p:cNvGrpSpPr/>
          <p:nvPr/>
        </p:nvGrpSpPr>
        <p:grpSpPr>
          <a:xfrm>
            <a:off x="1118964" y="8395133"/>
            <a:ext cx="1524687" cy="605082"/>
            <a:chOff x="0" y="0"/>
            <a:chExt cx="1524686" cy="605080"/>
          </a:xfrm>
        </p:grpSpPr>
        <p:sp>
          <p:nvSpPr>
            <p:cNvPr id="236" name="Freeform 39"/>
            <p:cNvSpPr/>
            <p:nvPr/>
          </p:nvSpPr>
          <p:spPr>
            <a:xfrm>
              <a:off x="0" y="0"/>
              <a:ext cx="1524687" cy="605081"/>
            </a:xfrm>
            <a:prstGeom prst="ellipse">
              <a:avLst/>
            </a:prstGeom>
            <a:solidFill>
              <a:srgbClr val="E9EAEC"/>
            </a:solidFill>
            <a:ln w="9525" cap="flat">
              <a:solidFill>
                <a:srgbClr val="000000"/>
              </a:solidFill>
              <a:custDash>
                <a:ds d="700000" sp="400000"/>
              </a:custDash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7" name="TextBox 40"/>
            <p:cNvSpPr txBox="1"/>
            <p:nvPr/>
          </p:nvSpPr>
          <p:spPr>
            <a:xfrm>
              <a:off x="152386" y="120995"/>
              <a:ext cx="1238809" cy="386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ts val="2200"/>
                </a:lnSpc>
                <a:defRPr sz="1600">
                  <a:solidFill>
                    <a:srgbClr val="1D213B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defRPr>
              </a:lvl1pPr>
            </a:lstStyle>
            <a:p>
              <a:pPr/>
              <a:r>
                <a:t>Age</a:t>
              </a:r>
            </a:p>
          </p:txBody>
        </p:sp>
      </p:grpSp>
      <p:grpSp>
        <p:nvGrpSpPr>
          <p:cNvPr id="241" name="Group 41"/>
          <p:cNvGrpSpPr/>
          <p:nvPr/>
        </p:nvGrpSpPr>
        <p:grpSpPr>
          <a:xfrm>
            <a:off x="15005344" y="2429392"/>
            <a:ext cx="1600365" cy="635117"/>
            <a:chOff x="0" y="0"/>
            <a:chExt cx="1600364" cy="635115"/>
          </a:xfrm>
        </p:grpSpPr>
        <p:sp>
          <p:nvSpPr>
            <p:cNvPr id="239" name="Freeform 42"/>
            <p:cNvSpPr/>
            <p:nvPr/>
          </p:nvSpPr>
          <p:spPr>
            <a:xfrm>
              <a:off x="0" y="0"/>
              <a:ext cx="1600365" cy="635116"/>
            </a:xfrm>
            <a:prstGeom prst="ellipse">
              <a:avLst/>
            </a:prstGeom>
            <a:solidFill>
              <a:srgbClr val="E9EAEC"/>
            </a:solidFill>
            <a:ln w="9525" cap="sq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0" name="TextBox 43"/>
            <p:cNvSpPr txBox="1"/>
            <p:nvPr/>
          </p:nvSpPr>
          <p:spPr>
            <a:xfrm>
              <a:off x="150034" y="115434"/>
              <a:ext cx="1300296" cy="3479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ts val="1900"/>
                </a:lnSpc>
                <a:defRPr sz="1400">
                  <a:solidFill>
                    <a:srgbClr val="1D213B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defRPr>
              </a:lvl1pPr>
            </a:lstStyle>
            <a:p>
              <a:pPr/>
              <a:r>
                <a:t>ProductName</a:t>
              </a:r>
            </a:p>
          </p:txBody>
        </p:sp>
      </p:grpSp>
      <p:grpSp>
        <p:nvGrpSpPr>
          <p:cNvPr id="244" name="Group 44"/>
          <p:cNvGrpSpPr/>
          <p:nvPr/>
        </p:nvGrpSpPr>
        <p:grpSpPr>
          <a:xfrm>
            <a:off x="2975264" y="8442365"/>
            <a:ext cx="1524688" cy="605082"/>
            <a:chOff x="0" y="0"/>
            <a:chExt cx="1524686" cy="605080"/>
          </a:xfrm>
        </p:grpSpPr>
        <p:sp>
          <p:nvSpPr>
            <p:cNvPr id="242" name="Freeform 45"/>
            <p:cNvSpPr/>
            <p:nvPr/>
          </p:nvSpPr>
          <p:spPr>
            <a:xfrm>
              <a:off x="0" y="0"/>
              <a:ext cx="1524687" cy="605081"/>
            </a:xfrm>
            <a:prstGeom prst="ellipse">
              <a:avLst/>
            </a:prstGeom>
            <a:solidFill>
              <a:srgbClr val="E9EAEC"/>
            </a:solidFill>
            <a:ln w="9525" cap="sq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3" name="TextBox 46"/>
            <p:cNvSpPr txBox="1"/>
            <p:nvPr/>
          </p:nvSpPr>
          <p:spPr>
            <a:xfrm>
              <a:off x="142939" y="130442"/>
              <a:ext cx="1238809" cy="386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ts val="2200"/>
                </a:lnSpc>
                <a:defRPr sz="1600">
                  <a:solidFill>
                    <a:srgbClr val="1D213B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defRPr>
              </a:lvl1pPr>
            </a:lstStyle>
            <a:p>
              <a:pPr/>
              <a:r>
                <a:t>BirthDate</a:t>
              </a:r>
            </a:p>
          </p:txBody>
        </p:sp>
      </p:grpSp>
      <p:grpSp>
        <p:nvGrpSpPr>
          <p:cNvPr id="247" name="Group 47"/>
          <p:cNvGrpSpPr/>
          <p:nvPr/>
        </p:nvGrpSpPr>
        <p:grpSpPr>
          <a:xfrm>
            <a:off x="1028700" y="7047028"/>
            <a:ext cx="1524687" cy="605082"/>
            <a:chOff x="0" y="0"/>
            <a:chExt cx="1524686" cy="605080"/>
          </a:xfrm>
        </p:grpSpPr>
        <p:sp>
          <p:nvSpPr>
            <p:cNvPr id="245" name="Freeform 48"/>
            <p:cNvSpPr/>
            <p:nvPr/>
          </p:nvSpPr>
          <p:spPr>
            <a:xfrm>
              <a:off x="0" y="0"/>
              <a:ext cx="1524687" cy="605081"/>
            </a:xfrm>
            <a:prstGeom prst="ellipse">
              <a:avLst/>
            </a:prstGeom>
            <a:solidFill>
              <a:srgbClr val="E9EAEC"/>
            </a:solidFill>
            <a:ln w="9525" cap="sq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6" name="TextBox 49"/>
            <p:cNvSpPr txBox="1"/>
            <p:nvPr/>
          </p:nvSpPr>
          <p:spPr>
            <a:xfrm>
              <a:off x="142939" y="73764"/>
              <a:ext cx="1238809" cy="386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ts val="2200"/>
                </a:lnSpc>
                <a:defRPr sz="1600">
                  <a:solidFill>
                    <a:srgbClr val="1D213B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defRPr>
              </a:lvl1pPr>
            </a:lstStyle>
            <a:p>
              <a:pPr/>
              <a:r>
                <a:t>UserName</a:t>
              </a:r>
            </a:p>
          </p:txBody>
        </p:sp>
      </p:grpSp>
      <p:grpSp>
        <p:nvGrpSpPr>
          <p:cNvPr id="250" name="Group 50"/>
          <p:cNvGrpSpPr/>
          <p:nvPr/>
        </p:nvGrpSpPr>
        <p:grpSpPr>
          <a:xfrm>
            <a:off x="1898897" y="9123646"/>
            <a:ext cx="1524688" cy="605082"/>
            <a:chOff x="0" y="0"/>
            <a:chExt cx="1524686" cy="605080"/>
          </a:xfrm>
        </p:grpSpPr>
        <p:sp>
          <p:nvSpPr>
            <p:cNvPr id="248" name="Freeform 51"/>
            <p:cNvSpPr/>
            <p:nvPr/>
          </p:nvSpPr>
          <p:spPr>
            <a:xfrm>
              <a:off x="0" y="0"/>
              <a:ext cx="1524687" cy="605081"/>
            </a:xfrm>
            <a:prstGeom prst="ellipse">
              <a:avLst/>
            </a:prstGeom>
            <a:solidFill>
              <a:srgbClr val="E9EAEC"/>
            </a:solidFill>
            <a:ln w="9525" cap="sq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9" name="TextBox 52"/>
            <p:cNvSpPr txBox="1"/>
            <p:nvPr/>
          </p:nvSpPr>
          <p:spPr>
            <a:xfrm>
              <a:off x="142939" y="108054"/>
              <a:ext cx="1238809" cy="386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ts val="2200"/>
                </a:lnSpc>
                <a:defRPr sz="1600">
                  <a:solidFill>
                    <a:srgbClr val="1D213B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defRPr>
              </a:lvl1pPr>
            </a:lstStyle>
            <a:p>
              <a:pPr/>
              <a:r>
                <a:t>Sex</a:t>
              </a:r>
            </a:p>
          </p:txBody>
        </p:sp>
      </p:grpSp>
      <p:grpSp>
        <p:nvGrpSpPr>
          <p:cNvPr id="253" name="Group 53"/>
          <p:cNvGrpSpPr/>
          <p:nvPr/>
        </p:nvGrpSpPr>
        <p:grpSpPr>
          <a:xfrm>
            <a:off x="1015515" y="7740159"/>
            <a:ext cx="1524687" cy="605082"/>
            <a:chOff x="0" y="0"/>
            <a:chExt cx="1524686" cy="605080"/>
          </a:xfrm>
        </p:grpSpPr>
        <p:sp>
          <p:nvSpPr>
            <p:cNvPr id="251" name="Freeform 54"/>
            <p:cNvSpPr/>
            <p:nvPr/>
          </p:nvSpPr>
          <p:spPr>
            <a:xfrm>
              <a:off x="0" y="0"/>
              <a:ext cx="1524687" cy="605081"/>
            </a:xfrm>
            <a:prstGeom prst="ellipse">
              <a:avLst/>
            </a:prstGeom>
            <a:solidFill>
              <a:srgbClr val="E9EAEC"/>
            </a:solidFill>
            <a:ln w="9525" cap="sq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2" name="TextBox 55"/>
            <p:cNvSpPr txBox="1"/>
            <p:nvPr/>
          </p:nvSpPr>
          <p:spPr>
            <a:xfrm>
              <a:off x="142939" y="73764"/>
              <a:ext cx="1238809" cy="386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ts val="2200"/>
                </a:lnSpc>
                <a:defRPr sz="1600">
                  <a:solidFill>
                    <a:srgbClr val="1D213B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defRPr>
              </a:lvl1pPr>
            </a:lstStyle>
            <a:p>
              <a:pPr/>
              <a:r>
                <a:t>Password</a:t>
              </a:r>
            </a:p>
          </p:txBody>
        </p:sp>
      </p:grpSp>
      <p:sp>
        <p:nvSpPr>
          <p:cNvPr id="254" name="AutoShape 56"/>
          <p:cNvSpPr/>
          <p:nvPr/>
        </p:nvSpPr>
        <p:spPr>
          <a:xfrm>
            <a:off x="4446254" y="7567862"/>
            <a:ext cx="2685474" cy="723707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257" name="Group 57"/>
          <p:cNvGrpSpPr/>
          <p:nvPr/>
        </p:nvGrpSpPr>
        <p:grpSpPr>
          <a:xfrm>
            <a:off x="3681853" y="9315684"/>
            <a:ext cx="1845747" cy="605082"/>
            <a:chOff x="0" y="0"/>
            <a:chExt cx="1845745" cy="605080"/>
          </a:xfrm>
        </p:grpSpPr>
        <p:sp>
          <p:nvSpPr>
            <p:cNvPr id="255" name="Freeform 58"/>
            <p:cNvSpPr/>
            <p:nvPr/>
          </p:nvSpPr>
          <p:spPr>
            <a:xfrm>
              <a:off x="0" y="0"/>
              <a:ext cx="1845746" cy="605081"/>
            </a:xfrm>
            <a:prstGeom prst="ellipse">
              <a:avLst/>
            </a:prstGeom>
            <a:solidFill>
              <a:srgbClr val="E9EAEC"/>
            </a:solidFill>
            <a:ln w="9525" cap="sq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6" name="TextBox 59"/>
            <p:cNvSpPr txBox="1"/>
            <p:nvPr/>
          </p:nvSpPr>
          <p:spPr>
            <a:xfrm>
              <a:off x="173039" y="101748"/>
              <a:ext cx="1499669" cy="3479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ts val="1900"/>
                </a:lnSpc>
                <a:defRPr sz="1400">
                  <a:solidFill>
                    <a:srgbClr val="1D213B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defRPr>
              </a:lvl1pPr>
            </a:lstStyle>
            <a:p>
              <a:pPr/>
              <a:r>
                <a:t>Register Date</a:t>
              </a:r>
            </a:p>
          </p:txBody>
        </p:sp>
      </p:grpSp>
      <p:sp>
        <p:nvSpPr>
          <p:cNvPr id="258" name="AutoShape 60"/>
          <p:cNvSpPr/>
          <p:nvPr/>
        </p:nvSpPr>
        <p:spPr>
          <a:xfrm>
            <a:off x="2294980" y="1996182"/>
            <a:ext cx="1317310" cy="681158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59" name="AutoShape 61"/>
          <p:cNvSpPr/>
          <p:nvPr/>
        </p:nvSpPr>
        <p:spPr>
          <a:xfrm>
            <a:off x="2653097" y="4920729"/>
            <a:ext cx="757743" cy="1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60" name="AutoShape 62"/>
          <p:cNvSpPr/>
          <p:nvPr/>
        </p:nvSpPr>
        <p:spPr>
          <a:xfrm flipV="1">
            <a:off x="2294980" y="2677338"/>
            <a:ext cx="1317310" cy="129046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61" name="AutoShape 63"/>
          <p:cNvSpPr/>
          <p:nvPr/>
        </p:nvSpPr>
        <p:spPr>
          <a:xfrm>
            <a:off x="9824328" y="2666599"/>
            <a:ext cx="2878499" cy="19294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62" name="AutoShape 64"/>
          <p:cNvSpPr/>
          <p:nvPr/>
        </p:nvSpPr>
        <p:spPr>
          <a:xfrm>
            <a:off x="2641352" y="6563514"/>
            <a:ext cx="975916" cy="607979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63" name="AutoShape 65"/>
          <p:cNvSpPr/>
          <p:nvPr/>
        </p:nvSpPr>
        <p:spPr>
          <a:xfrm flipH="1">
            <a:off x="2661240" y="7171491"/>
            <a:ext cx="956029" cy="1952154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64" name="AutoShape 66"/>
          <p:cNvSpPr/>
          <p:nvPr/>
        </p:nvSpPr>
        <p:spPr>
          <a:xfrm>
            <a:off x="4403773" y="7550108"/>
            <a:ext cx="200954" cy="1765576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65" name="AutoShape 67"/>
          <p:cNvSpPr/>
          <p:nvPr/>
        </p:nvSpPr>
        <p:spPr>
          <a:xfrm flipV="1">
            <a:off x="3737609" y="7550108"/>
            <a:ext cx="666167" cy="892258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66" name="AutoShape 68"/>
          <p:cNvSpPr/>
          <p:nvPr/>
        </p:nvSpPr>
        <p:spPr>
          <a:xfrm flipV="1">
            <a:off x="2653097" y="7171491"/>
            <a:ext cx="964171" cy="1573414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67" name="AutoShape 69"/>
          <p:cNvSpPr/>
          <p:nvPr/>
        </p:nvSpPr>
        <p:spPr>
          <a:xfrm flipV="1">
            <a:off x="2540200" y="7171491"/>
            <a:ext cx="1077068" cy="871208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68" name="AutoShape 70"/>
          <p:cNvSpPr/>
          <p:nvPr/>
        </p:nvSpPr>
        <p:spPr>
          <a:xfrm flipV="1">
            <a:off x="2553386" y="7171491"/>
            <a:ext cx="1063883" cy="178079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69" name="AutoShape 71"/>
          <p:cNvSpPr/>
          <p:nvPr/>
        </p:nvSpPr>
        <p:spPr>
          <a:xfrm flipV="1">
            <a:off x="14286620" y="2304114"/>
            <a:ext cx="657310" cy="311689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70" name="AutoShape 72"/>
          <p:cNvSpPr/>
          <p:nvPr/>
        </p:nvSpPr>
        <p:spPr>
          <a:xfrm>
            <a:off x="14275838" y="2685891"/>
            <a:ext cx="729508" cy="61059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71" name="AutoShape 73"/>
          <p:cNvSpPr/>
          <p:nvPr/>
        </p:nvSpPr>
        <p:spPr>
          <a:xfrm>
            <a:off x="14275838" y="2685891"/>
            <a:ext cx="730108" cy="810917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72" name="AutoShape 74"/>
          <p:cNvSpPr/>
          <p:nvPr/>
        </p:nvSpPr>
        <p:spPr>
          <a:xfrm flipV="1">
            <a:off x="14085191" y="5138278"/>
            <a:ext cx="1287879" cy="383943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73" name="AutoShape 75"/>
          <p:cNvSpPr/>
          <p:nvPr/>
        </p:nvSpPr>
        <p:spPr>
          <a:xfrm>
            <a:off x="14085191" y="5522221"/>
            <a:ext cx="1281215" cy="785094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276" name="Group 76"/>
          <p:cNvGrpSpPr/>
          <p:nvPr/>
        </p:nvGrpSpPr>
        <p:grpSpPr>
          <a:xfrm>
            <a:off x="15366406" y="6004773"/>
            <a:ext cx="1524688" cy="605082"/>
            <a:chOff x="0" y="0"/>
            <a:chExt cx="1524686" cy="605080"/>
          </a:xfrm>
        </p:grpSpPr>
        <p:sp>
          <p:nvSpPr>
            <p:cNvPr id="274" name="Freeform 77"/>
            <p:cNvSpPr/>
            <p:nvPr/>
          </p:nvSpPr>
          <p:spPr>
            <a:xfrm>
              <a:off x="0" y="0"/>
              <a:ext cx="1524687" cy="605081"/>
            </a:xfrm>
            <a:prstGeom prst="ellipse">
              <a:avLst/>
            </a:prstGeom>
            <a:solidFill>
              <a:srgbClr val="E9EAEC"/>
            </a:solidFill>
            <a:ln w="9525" cap="sq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5" name="TextBox 78"/>
            <p:cNvSpPr txBox="1"/>
            <p:nvPr/>
          </p:nvSpPr>
          <p:spPr>
            <a:xfrm>
              <a:off x="154368" y="108054"/>
              <a:ext cx="1238809" cy="386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ts val="2200"/>
                </a:lnSpc>
                <a:defRPr sz="1600">
                  <a:solidFill>
                    <a:srgbClr val="1D213B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defRPr>
              </a:lvl1pPr>
            </a:lstStyle>
            <a:p>
              <a:pPr/>
              <a:r>
                <a:t>Location</a:t>
              </a:r>
            </a:p>
          </p:txBody>
        </p:sp>
      </p:grpSp>
      <p:sp>
        <p:nvSpPr>
          <p:cNvPr id="277" name="AutoShape 79"/>
          <p:cNvSpPr/>
          <p:nvPr/>
        </p:nvSpPr>
        <p:spPr>
          <a:xfrm>
            <a:off x="5064478" y="2942089"/>
            <a:ext cx="3132626" cy="1068944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78" name="AutoShape 80"/>
          <p:cNvSpPr/>
          <p:nvPr/>
        </p:nvSpPr>
        <p:spPr>
          <a:xfrm>
            <a:off x="9561811" y="4524549"/>
            <a:ext cx="2950368" cy="997672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79" name="AutoShape 81"/>
          <p:cNvSpPr/>
          <p:nvPr/>
        </p:nvSpPr>
        <p:spPr>
          <a:xfrm>
            <a:off x="5007529" y="3001741"/>
            <a:ext cx="3210904" cy="1095051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80" name="AutoShape 82"/>
          <p:cNvSpPr/>
          <p:nvPr/>
        </p:nvSpPr>
        <p:spPr>
          <a:xfrm>
            <a:off x="4444274" y="3010142"/>
            <a:ext cx="1" cy="1599494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81" name="AutoShape 83"/>
          <p:cNvSpPr/>
          <p:nvPr/>
        </p:nvSpPr>
        <p:spPr>
          <a:xfrm>
            <a:off x="4371037" y="2998442"/>
            <a:ext cx="1" cy="1599494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284" name="Group 84"/>
          <p:cNvGrpSpPr/>
          <p:nvPr/>
        </p:nvGrpSpPr>
        <p:grpSpPr>
          <a:xfrm>
            <a:off x="3602842" y="2298723"/>
            <a:ext cx="1582459" cy="757233"/>
            <a:chOff x="0" y="0"/>
            <a:chExt cx="1582458" cy="757231"/>
          </a:xfrm>
        </p:grpSpPr>
        <p:sp>
          <p:nvSpPr>
            <p:cNvPr id="282" name="Freeform 85"/>
            <p:cNvSpPr/>
            <p:nvPr/>
          </p:nvSpPr>
          <p:spPr>
            <a:xfrm>
              <a:off x="9445" y="0"/>
              <a:ext cx="1573014" cy="757232"/>
            </a:xfrm>
            <a:prstGeom prst="rect">
              <a:avLst/>
            </a:prstGeom>
            <a:solidFill>
              <a:srgbClr val="FAD02C"/>
            </a:solidFill>
            <a:ln w="9525" cap="sq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3" name="TextBox 86"/>
            <p:cNvSpPr txBox="1"/>
            <p:nvPr/>
          </p:nvSpPr>
          <p:spPr>
            <a:xfrm>
              <a:off x="0" y="137063"/>
              <a:ext cx="1573013" cy="4622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ts val="2800"/>
                </a:lnSpc>
                <a:defRPr sz="2000">
                  <a:latin typeface="JetBrains Mono Bold"/>
                  <a:ea typeface="JetBrains Mono Bold"/>
                  <a:cs typeface="JetBrains Mono Bold"/>
                  <a:sym typeface="JetBrains Mono Bold"/>
                </a:defRPr>
              </a:lvl1pPr>
            </a:lstStyle>
            <a:p>
              <a:pPr/>
              <a:r>
                <a:t>Order</a:t>
              </a:r>
            </a:p>
          </p:txBody>
        </p:sp>
      </p:grpSp>
      <p:grpSp>
        <p:nvGrpSpPr>
          <p:cNvPr id="287" name="Group 87"/>
          <p:cNvGrpSpPr/>
          <p:nvPr/>
        </p:nvGrpSpPr>
        <p:grpSpPr>
          <a:xfrm>
            <a:off x="7736471" y="3588331"/>
            <a:ext cx="1946564" cy="1292307"/>
            <a:chOff x="0" y="0"/>
            <a:chExt cx="1946562" cy="1292305"/>
          </a:xfrm>
        </p:grpSpPr>
        <p:sp>
          <p:nvSpPr>
            <p:cNvPr id="285" name="Freeform 88"/>
            <p:cNvSpPr/>
            <p:nvPr/>
          </p:nvSpPr>
          <p:spPr>
            <a:xfrm rot="1128000">
              <a:off x="73202" y="269996"/>
              <a:ext cx="1800159" cy="752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10800"/>
                  </a:lnTo>
                  <a:lnTo>
                    <a:pt x="10800" y="21600"/>
                  </a:lnTo>
                  <a:lnTo>
                    <a:pt x="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4AA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6" name="TextBox 89"/>
            <p:cNvSpPr txBox="1"/>
            <p:nvPr/>
          </p:nvSpPr>
          <p:spPr>
            <a:xfrm rot="1128000">
              <a:off x="381537" y="372095"/>
              <a:ext cx="1181353" cy="4622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ts val="2800"/>
                </a:lnSpc>
                <a:defRPr sz="2000">
                  <a:solidFill>
                    <a:srgbClr val="FFFFFF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defRPr>
              </a:lvl1pPr>
            </a:lstStyle>
            <a:p>
              <a:pPr/>
              <a:r>
                <a:t>Happen</a:t>
              </a:r>
            </a:p>
          </p:txBody>
        </p:sp>
      </p:grpSp>
      <p:grpSp>
        <p:nvGrpSpPr>
          <p:cNvPr id="290" name="Group 90"/>
          <p:cNvGrpSpPr/>
          <p:nvPr/>
        </p:nvGrpSpPr>
        <p:grpSpPr>
          <a:xfrm>
            <a:off x="8087442" y="1382549"/>
            <a:ext cx="1596480" cy="605082"/>
            <a:chOff x="0" y="0"/>
            <a:chExt cx="1596479" cy="605080"/>
          </a:xfrm>
        </p:grpSpPr>
        <p:sp>
          <p:nvSpPr>
            <p:cNvPr id="288" name="Freeform 91"/>
            <p:cNvSpPr/>
            <p:nvPr/>
          </p:nvSpPr>
          <p:spPr>
            <a:xfrm>
              <a:off x="0" y="0"/>
              <a:ext cx="1596480" cy="605081"/>
            </a:xfrm>
            <a:prstGeom prst="ellipse">
              <a:avLst/>
            </a:prstGeom>
            <a:solidFill>
              <a:srgbClr val="E9EAEC"/>
            </a:solidFill>
            <a:ln w="9525" cap="sq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9" name="TextBox 92"/>
            <p:cNvSpPr txBox="1"/>
            <p:nvPr/>
          </p:nvSpPr>
          <p:spPr>
            <a:xfrm>
              <a:off x="140223" y="139533"/>
              <a:ext cx="1297141" cy="3479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ts val="1900"/>
                </a:lnSpc>
                <a:defRPr sz="1400">
                  <a:solidFill>
                    <a:srgbClr val="1D213B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defRPr>
              </a:lvl1pPr>
            </a:lstStyle>
            <a:p>
              <a:pPr/>
              <a:r>
                <a:t>Amount</a:t>
              </a:r>
            </a:p>
          </p:txBody>
        </p:sp>
      </p:grpSp>
      <p:sp>
        <p:nvSpPr>
          <p:cNvPr id="291" name="TextBox 93"/>
          <p:cNvSpPr txBox="1"/>
          <p:nvPr/>
        </p:nvSpPr>
        <p:spPr>
          <a:xfrm>
            <a:off x="5185264" y="2265851"/>
            <a:ext cx="573485" cy="436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400"/>
              </a:lnSpc>
              <a:defRPr sz="2400">
                <a:latin typeface="JetBrains Mono Bold"/>
                <a:ea typeface="JetBrains Mono Bold"/>
                <a:cs typeface="JetBrains Mono Bold"/>
                <a:sym typeface="JetBrains Mono Bold"/>
              </a:defRPr>
            </a:lvl1pPr>
          </a:lstStyle>
          <a:p>
            <a:pPr/>
            <a:r>
              <a:t>M</a:t>
            </a:r>
          </a:p>
        </p:txBody>
      </p:sp>
      <p:sp>
        <p:nvSpPr>
          <p:cNvPr id="292" name="TextBox 94"/>
          <p:cNvSpPr txBox="1"/>
          <p:nvPr/>
        </p:nvSpPr>
        <p:spPr>
          <a:xfrm>
            <a:off x="3910095" y="6379209"/>
            <a:ext cx="467919" cy="436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400"/>
              </a:lnSpc>
              <a:defRPr sz="2400">
                <a:latin typeface="JetBrains Mono Bold"/>
                <a:ea typeface="JetBrains Mono Bold"/>
                <a:cs typeface="JetBrains Mono Bold"/>
                <a:sym typeface="JetBrains Mono Bold"/>
              </a:defRPr>
            </a:lvl1pPr>
          </a:lstStyle>
          <a:p>
            <a:pPr/>
            <a:r>
              <a:t>1</a:t>
            </a:r>
          </a:p>
        </p:txBody>
      </p:sp>
      <p:grpSp>
        <p:nvGrpSpPr>
          <p:cNvPr id="295" name="Group 95"/>
          <p:cNvGrpSpPr/>
          <p:nvPr/>
        </p:nvGrpSpPr>
        <p:grpSpPr>
          <a:xfrm>
            <a:off x="3410839" y="4552853"/>
            <a:ext cx="1975911" cy="735752"/>
            <a:chOff x="0" y="0"/>
            <a:chExt cx="1975910" cy="735751"/>
          </a:xfrm>
        </p:grpSpPr>
        <p:sp>
          <p:nvSpPr>
            <p:cNvPr id="293" name="Freeform 96"/>
            <p:cNvSpPr/>
            <p:nvPr/>
          </p:nvSpPr>
          <p:spPr>
            <a:xfrm>
              <a:off x="0" y="-1"/>
              <a:ext cx="1975910" cy="735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10800"/>
                  </a:lnTo>
                  <a:lnTo>
                    <a:pt x="10800" y="21600"/>
                  </a:lnTo>
                  <a:lnTo>
                    <a:pt x="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4AA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4" name="TextBox 97"/>
            <p:cNvSpPr txBox="1"/>
            <p:nvPr/>
          </p:nvSpPr>
          <p:spPr>
            <a:xfrm>
              <a:off x="339610" y="143127"/>
              <a:ext cx="1296692" cy="454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ts val="2800"/>
                </a:lnSpc>
                <a:defRPr>
                  <a:solidFill>
                    <a:srgbClr val="FFFFFF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defRPr>
              </a:lvl1pPr>
            </a:lstStyle>
            <a:p>
              <a:pPr/>
              <a:r>
                <a:t>Purchase</a:t>
              </a:r>
            </a:p>
          </p:txBody>
        </p:sp>
      </p:grpSp>
      <p:sp>
        <p:nvSpPr>
          <p:cNvPr id="296" name="AutoShape 98"/>
          <p:cNvSpPr/>
          <p:nvPr/>
        </p:nvSpPr>
        <p:spPr>
          <a:xfrm>
            <a:off x="4398795" y="5288603"/>
            <a:ext cx="4980" cy="1504273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97" name="TextBox 99"/>
          <p:cNvSpPr txBox="1"/>
          <p:nvPr/>
        </p:nvSpPr>
        <p:spPr>
          <a:xfrm>
            <a:off x="3729975" y="3016882"/>
            <a:ext cx="578222" cy="436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400"/>
              </a:lnSpc>
              <a:defRPr sz="2400">
                <a:latin typeface="JetBrains Mono Bold"/>
                <a:ea typeface="JetBrains Mono Bold"/>
                <a:cs typeface="JetBrains Mono Bold"/>
                <a:sym typeface="JetBrains Mono Bold"/>
              </a:defRPr>
            </a:lvl1pPr>
          </a:lstStyle>
          <a:p>
            <a:pPr/>
            <a:r>
              <a:t>N</a:t>
            </a:r>
          </a:p>
        </p:txBody>
      </p:sp>
      <p:sp>
        <p:nvSpPr>
          <p:cNvPr id="298" name="TextBox 100"/>
          <p:cNvSpPr txBox="1"/>
          <p:nvPr/>
        </p:nvSpPr>
        <p:spPr>
          <a:xfrm>
            <a:off x="12129378" y="2279031"/>
            <a:ext cx="578083" cy="436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400"/>
              </a:lnSpc>
              <a:defRPr sz="2400">
                <a:latin typeface="JetBrains Mono Bold"/>
                <a:ea typeface="JetBrains Mono Bold"/>
                <a:cs typeface="JetBrains Mono Bold"/>
                <a:sym typeface="JetBrains Mono Bold"/>
              </a:defRPr>
            </a:lvl1pPr>
          </a:lstStyle>
          <a:p>
            <a:pPr/>
            <a:r>
              <a:t>N</a:t>
            </a:r>
          </a:p>
        </p:txBody>
      </p:sp>
      <p:sp>
        <p:nvSpPr>
          <p:cNvPr id="299" name="AutoShape 101"/>
          <p:cNvSpPr/>
          <p:nvPr/>
        </p:nvSpPr>
        <p:spPr>
          <a:xfrm flipV="1">
            <a:off x="5185237" y="2710811"/>
            <a:ext cx="3052855" cy="11477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00" name="AutoShape 102"/>
          <p:cNvSpPr/>
          <p:nvPr/>
        </p:nvSpPr>
        <p:spPr>
          <a:xfrm flipV="1">
            <a:off x="5185237" y="2636073"/>
            <a:ext cx="3052855" cy="11477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303" name="Group 103"/>
          <p:cNvGrpSpPr/>
          <p:nvPr/>
        </p:nvGrpSpPr>
        <p:grpSpPr>
          <a:xfrm>
            <a:off x="7965843" y="2298723"/>
            <a:ext cx="1858486" cy="735752"/>
            <a:chOff x="0" y="0"/>
            <a:chExt cx="1858485" cy="735751"/>
          </a:xfrm>
        </p:grpSpPr>
        <p:sp>
          <p:nvSpPr>
            <p:cNvPr id="301" name="Freeform 104"/>
            <p:cNvSpPr/>
            <p:nvPr/>
          </p:nvSpPr>
          <p:spPr>
            <a:xfrm>
              <a:off x="-1" y="-1"/>
              <a:ext cx="1858487" cy="735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10800"/>
                  </a:lnTo>
                  <a:lnTo>
                    <a:pt x="10800" y="21600"/>
                  </a:lnTo>
                  <a:lnTo>
                    <a:pt x="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4AA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2" name="TextBox 105"/>
            <p:cNvSpPr txBox="1"/>
            <p:nvPr/>
          </p:nvSpPr>
          <p:spPr>
            <a:xfrm>
              <a:off x="319426" y="120424"/>
              <a:ext cx="1219631" cy="4622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ts val="2800"/>
                </a:lnSpc>
                <a:defRPr sz="2000">
                  <a:solidFill>
                    <a:srgbClr val="FFFFFF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defRPr>
              </a:lvl1pPr>
            </a:lstStyle>
            <a:p>
              <a:pPr/>
              <a:r>
                <a:t>Include</a:t>
              </a:r>
            </a:p>
          </p:txBody>
        </p:sp>
      </p:grpSp>
      <p:sp>
        <p:nvSpPr>
          <p:cNvPr id="304" name="TextBox 106"/>
          <p:cNvSpPr txBox="1"/>
          <p:nvPr/>
        </p:nvSpPr>
        <p:spPr>
          <a:xfrm rot="1128000">
            <a:off x="4979931" y="3121112"/>
            <a:ext cx="573485" cy="436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400"/>
              </a:lnSpc>
              <a:defRPr sz="2400">
                <a:latin typeface="JetBrains Mono Bold"/>
                <a:ea typeface="JetBrains Mono Bold"/>
                <a:cs typeface="JetBrains Mono Bold"/>
                <a:sym typeface="JetBrains Mono Bold"/>
              </a:defRPr>
            </a:lvl1pPr>
          </a:lstStyle>
          <a:p>
            <a:pPr/>
            <a:r>
              <a:t>N</a:t>
            </a:r>
          </a:p>
        </p:txBody>
      </p:sp>
      <p:sp>
        <p:nvSpPr>
          <p:cNvPr id="305" name="TextBox 107"/>
          <p:cNvSpPr txBox="1"/>
          <p:nvPr/>
        </p:nvSpPr>
        <p:spPr>
          <a:xfrm rot="1128000">
            <a:off x="11846253" y="5405072"/>
            <a:ext cx="573485" cy="436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400"/>
              </a:lnSpc>
              <a:defRPr sz="2400">
                <a:latin typeface="JetBrains Mono Bold"/>
                <a:ea typeface="JetBrains Mono Bold"/>
                <a:cs typeface="JetBrains Mono Bold"/>
                <a:sym typeface="JetBrains Mono Bold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06" name="AutoShape 108"/>
          <p:cNvSpPr/>
          <p:nvPr/>
        </p:nvSpPr>
        <p:spPr>
          <a:xfrm>
            <a:off x="8885683" y="1987630"/>
            <a:ext cx="9404" cy="311094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309" name="Group 109"/>
          <p:cNvGrpSpPr/>
          <p:nvPr/>
        </p:nvGrpSpPr>
        <p:grpSpPr>
          <a:xfrm>
            <a:off x="5113363" y="8584697"/>
            <a:ext cx="1663256" cy="720014"/>
            <a:chOff x="0" y="0"/>
            <a:chExt cx="1663254" cy="720013"/>
          </a:xfrm>
        </p:grpSpPr>
        <p:sp>
          <p:nvSpPr>
            <p:cNvPr id="307" name="Freeform 110"/>
            <p:cNvSpPr/>
            <p:nvPr/>
          </p:nvSpPr>
          <p:spPr>
            <a:xfrm>
              <a:off x="0" y="-1"/>
              <a:ext cx="1663255" cy="720015"/>
            </a:xfrm>
            <a:prstGeom prst="ellipse">
              <a:avLst/>
            </a:prstGeom>
            <a:solidFill>
              <a:srgbClr val="E9EAEC"/>
            </a:solidFill>
            <a:ln w="9525" cap="sq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8" name="TextBox 111"/>
            <p:cNvSpPr txBox="1"/>
            <p:nvPr/>
          </p:nvSpPr>
          <p:spPr>
            <a:xfrm>
              <a:off x="155929" y="162855"/>
              <a:ext cx="1351396" cy="386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ts val="2200"/>
                </a:lnSpc>
                <a:defRPr sz="1600">
                  <a:solidFill>
                    <a:srgbClr val="1D213B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defRPr>
              </a:lvl1pPr>
            </a:lstStyle>
            <a:p>
              <a:pPr/>
              <a:r>
                <a:t>Email</a:t>
              </a:r>
            </a:p>
          </p:txBody>
        </p:sp>
      </p:grpSp>
      <p:grpSp>
        <p:nvGrpSpPr>
          <p:cNvPr id="312" name="Group 112"/>
          <p:cNvGrpSpPr/>
          <p:nvPr/>
        </p:nvGrpSpPr>
        <p:grpSpPr>
          <a:xfrm>
            <a:off x="7622761" y="5140299"/>
            <a:ext cx="1524688" cy="605082"/>
            <a:chOff x="0" y="0"/>
            <a:chExt cx="1524686" cy="605080"/>
          </a:xfrm>
        </p:grpSpPr>
        <p:sp>
          <p:nvSpPr>
            <p:cNvPr id="310" name="Freeform 113"/>
            <p:cNvSpPr/>
            <p:nvPr/>
          </p:nvSpPr>
          <p:spPr>
            <a:xfrm>
              <a:off x="0" y="0"/>
              <a:ext cx="1524687" cy="605081"/>
            </a:xfrm>
            <a:prstGeom prst="ellipse">
              <a:avLst/>
            </a:prstGeom>
            <a:solidFill>
              <a:srgbClr val="E9EAEC"/>
            </a:solidFill>
            <a:ln w="9525" cap="sq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11" name="TextBox 114"/>
            <p:cNvSpPr txBox="1"/>
            <p:nvPr/>
          </p:nvSpPr>
          <p:spPr>
            <a:xfrm>
              <a:off x="131509" y="108054"/>
              <a:ext cx="1238809" cy="3860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ts val="2200"/>
                </a:lnSpc>
                <a:defRPr sz="1600">
                  <a:solidFill>
                    <a:srgbClr val="1D213B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defRPr>
              </a:lvl1pPr>
            </a:lstStyle>
            <a:p>
              <a:pPr/>
              <a:r>
                <a:t>Date</a:t>
              </a:r>
            </a:p>
          </p:txBody>
        </p:sp>
      </p:grpSp>
      <p:sp>
        <p:nvSpPr>
          <p:cNvPr id="313" name="AutoShape 115"/>
          <p:cNvSpPr/>
          <p:nvPr/>
        </p:nvSpPr>
        <p:spPr>
          <a:xfrm flipV="1">
            <a:off x="8385105" y="4590572"/>
            <a:ext cx="203426" cy="549727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316" name="Group 116"/>
          <p:cNvGrpSpPr/>
          <p:nvPr/>
        </p:nvGrpSpPr>
        <p:grpSpPr>
          <a:xfrm>
            <a:off x="6627069" y="8234419"/>
            <a:ext cx="1912286" cy="673662"/>
            <a:chOff x="0" y="0"/>
            <a:chExt cx="1912284" cy="673661"/>
          </a:xfrm>
        </p:grpSpPr>
        <p:sp>
          <p:nvSpPr>
            <p:cNvPr id="314" name="Freeform 117"/>
            <p:cNvSpPr/>
            <p:nvPr/>
          </p:nvSpPr>
          <p:spPr>
            <a:xfrm>
              <a:off x="0" y="-1"/>
              <a:ext cx="1912285" cy="673663"/>
            </a:xfrm>
            <a:prstGeom prst="ellipse">
              <a:avLst/>
            </a:prstGeom>
            <a:solidFill>
              <a:srgbClr val="E9EAEC"/>
            </a:solidFill>
            <a:ln w="9525" cap="sq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15" name="TextBox 118"/>
            <p:cNvSpPr txBox="1"/>
            <p:nvPr/>
          </p:nvSpPr>
          <p:spPr>
            <a:xfrm>
              <a:off x="179276" y="12349"/>
              <a:ext cx="1553732" cy="5892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ctr">
                <a:lnSpc>
                  <a:spcPts val="1900"/>
                </a:lnSpc>
                <a:defRPr sz="1400">
                  <a:solidFill>
                    <a:srgbClr val="1D213B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defRPr>
              </a:pPr>
              <a:r>
                <a:t>Facial</a:t>
              </a:r>
            </a:p>
            <a:p>
              <a:pPr algn="ctr">
                <a:lnSpc>
                  <a:spcPts val="1900"/>
                </a:lnSpc>
                <a:defRPr sz="1400">
                  <a:solidFill>
                    <a:srgbClr val="1D213B"/>
                  </a:solidFill>
                  <a:latin typeface="JetBrains Mono Bold"/>
                  <a:ea typeface="JetBrains Mono Bold"/>
                  <a:cs typeface="JetBrains Mono Bold"/>
                  <a:sym typeface="JetBrains Mono Bold"/>
                </a:defRPr>
              </a:pPr>
              <a:r>
                <a:t>Encoding</a:t>
              </a:r>
            </a:p>
          </p:txBody>
        </p:sp>
      </p:grpSp>
      <p:sp>
        <p:nvSpPr>
          <p:cNvPr id="317" name="TextBox 14"/>
          <p:cNvSpPr txBox="1"/>
          <p:nvPr/>
        </p:nvSpPr>
        <p:spPr>
          <a:xfrm>
            <a:off x="17336735" y="9559663"/>
            <a:ext cx="582127" cy="415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400"/>
              </a:lnSpc>
              <a:defRPr sz="2400"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5/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8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Freeform 3"/>
          <p:cNvSpPr/>
          <p:nvPr/>
        </p:nvSpPr>
        <p:spPr>
          <a:xfrm>
            <a:off x="4597" y="6976658"/>
            <a:ext cx="18281104" cy="143947"/>
          </a:xfrm>
          <a:prstGeom prst="rect">
            <a:avLst/>
          </a:prstGeom>
          <a:solidFill>
            <a:srgbClr val="004AAD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20" name="TextBox 5"/>
          <p:cNvSpPr txBox="1"/>
          <p:nvPr/>
        </p:nvSpPr>
        <p:spPr>
          <a:xfrm>
            <a:off x="2219785" y="2958801"/>
            <a:ext cx="14629940" cy="1308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9400"/>
              </a:lnSpc>
              <a:defRPr b="1" spc="-206" sz="12100">
                <a:latin typeface="Inter Heavy"/>
                <a:ea typeface="Inter Heavy"/>
                <a:cs typeface="Inter Heavy"/>
                <a:sym typeface="Inter Heavy"/>
              </a:defRPr>
            </a:lvl1pPr>
          </a:lstStyle>
          <a:p>
            <a:pPr/>
            <a:r>
              <a:t>Demonstration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8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Freeform 3"/>
          <p:cNvSpPr/>
          <p:nvPr/>
        </p:nvSpPr>
        <p:spPr>
          <a:xfrm>
            <a:off x="0" y="0"/>
            <a:ext cx="18287996" cy="1202306"/>
          </a:xfrm>
          <a:prstGeom prst="rect">
            <a:avLst/>
          </a:prstGeom>
          <a:solidFill>
            <a:srgbClr val="1D213B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323" name="Picture 5" descr="Picture 5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056669" y="1500486"/>
            <a:ext cx="14396692" cy="8220782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TextBox 6"/>
          <p:cNvSpPr txBox="1"/>
          <p:nvPr/>
        </p:nvSpPr>
        <p:spPr>
          <a:xfrm>
            <a:off x="4720149" y="55179"/>
            <a:ext cx="9069732" cy="864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7300"/>
              </a:lnSpc>
              <a:defRPr b="1" spc="579" sz="4200">
                <a:solidFill>
                  <a:srgbClr val="FAD02C"/>
                </a:solidFill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Login</a:t>
            </a:r>
          </a:p>
        </p:txBody>
      </p:sp>
      <p:sp>
        <p:nvSpPr>
          <p:cNvPr id="325" name="TextBox 14"/>
          <p:cNvSpPr txBox="1"/>
          <p:nvPr/>
        </p:nvSpPr>
        <p:spPr>
          <a:xfrm>
            <a:off x="17336735" y="9559663"/>
            <a:ext cx="582127" cy="415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400"/>
              </a:lnSpc>
              <a:defRPr b="1" sz="2400">
                <a:latin typeface="Inter Bold"/>
                <a:ea typeface="Inter Bold"/>
                <a:cs typeface="Inter Bold"/>
                <a:sym typeface="Inter Bold"/>
              </a:defRPr>
            </a:lvl1pPr>
          </a:lstStyle>
          <a:p>
            <a:pPr/>
            <a:r>
              <a:t>6/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5" fill="hold"/>
                                        <p:tgtEl>
                                          <p:spTgt spid="3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23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323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2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